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5" r:id="rId1"/>
  </p:sldMasterIdLst>
  <p:sldIdLst>
    <p:sldId id="256" r:id="rId2"/>
    <p:sldId id="258" r:id="rId3"/>
    <p:sldId id="259" r:id="rId4"/>
    <p:sldId id="260" r:id="rId5"/>
    <p:sldId id="261" r:id="rId6"/>
    <p:sldId id="262" r:id="rId7"/>
    <p:sldId id="304"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90" r:id="rId29"/>
    <p:sldId id="285" r:id="rId30"/>
    <p:sldId id="286" r:id="rId31"/>
    <p:sldId id="287" r:id="rId32"/>
    <p:sldId id="288"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5"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8ABE3C1-DBE1-495D-B57B-2849774B866A}" type="datetimeFigureOut">
              <a:rPr lang="en-US" smtClean="0"/>
              <a:t>2/14/2025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7875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7696302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377667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1069295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9099980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D6E9DEC-419B-4CC5-A080-3B06BD5A8291}" type="datetimeFigureOut">
              <a:rPr lang="en-US" smtClean="0"/>
              <a:t>2/14/2025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5592286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D6E9DEC-419B-4CC5-A080-3B06BD5A8291}" type="datetimeFigureOut">
              <a:rPr lang="en-US" smtClean="0"/>
              <a:t>2/14/2025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7332672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7343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23997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3989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3586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3795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2/14/2025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3577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2/14/2025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906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2/14/2025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4599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6480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080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2/14/2025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38582023"/>
      </p:ext>
    </p:extLst>
  </p:cSld>
  <p:clrMap bg1="dk1" tx1="lt1" bg2="dk2"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Lst>
  <p:hf sldNum="0" hdr="0" ftr="0" dt="0"/>
  <p:txStyles>
    <p:title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D002-5701-A45E-A149-C4933C65B876}"/>
              </a:ext>
            </a:extLst>
          </p:cNvPr>
          <p:cNvSpPr>
            <a:spLocks noGrp="1"/>
          </p:cNvSpPr>
          <p:nvPr>
            <p:ph type="ctrTitle"/>
          </p:nvPr>
        </p:nvSpPr>
        <p:spPr>
          <a:xfrm>
            <a:off x="1876424" y="471488"/>
            <a:ext cx="8791575" cy="3038475"/>
          </a:xfrm>
        </p:spPr>
        <p:txBody>
          <a:bodyPr>
            <a:normAutofit/>
          </a:bodyPr>
          <a:lstStyle/>
          <a:p>
            <a:r>
              <a:rPr lang="en-US" dirty="0">
                <a:solidFill>
                  <a:srgbClr val="FF0000"/>
                </a:solidFill>
              </a:rPr>
              <a:t>Diagnosis and Management of </a:t>
            </a:r>
            <a:r>
              <a:rPr lang="en-US" dirty="0" err="1">
                <a:solidFill>
                  <a:srgbClr val="FF0000"/>
                </a:solidFill>
              </a:rPr>
              <a:t>Clostridioides</a:t>
            </a:r>
            <a:r>
              <a:rPr lang="en-US" dirty="0">
                <a:solidFill>
                  <a:srgbClr val="FF0000"/>
                </a:solidFill>
              </a:rPr>
              <a:t> difficile</a:t>
            </a:r>
            <a:br>
              <a:rPr lang="en-US" dirty="0">
                <a:solidFill>
                  <a:srgbClr val="FF0000"/>
                </a:solidFill>
              </a:rPr>
            </a:br>
            <a:r>
              <a:rPr lang="en-US" dirty="0">
                <a:solidFill>
                  <a:srgbClr val="FF0000"/>
                </a:solidFill>
              </a:rPr>
              <a:t>in Inflammatory Bowel Disease </a:t>
            </a:r>
            <a:endParaRPr lang="fa-IR" dirty="0">
              <a:solidFill>
                <a:srgbClr val="FF0000"/>
              </a:solidFill>
            </a:endParaRPr>
          </a:p>
        </p:txBody>
      </p:sp>
      <p:sp>
        <p:nvSpPr>
          <p:cNvPr id="3" name="Subtitle 2">
            <a:extLst>
              <a:ext uri="{FF2B5EF4-FFF2-40B4-BE49-F238E27FC236}">
                <a16:creationId xmlns:a16="http://schemas.microsoft.com/office/drawing/2014/main" id="{C27E2327-C3E5-7265-ADAF-78409678F329}"/>
              </a:ext>
            </a:extLst>
          </p:cNvPr>
          <p:cNvSpPr>
            <a:spLocks noGrp="1"/>
          </p:cNvSpPr>
          <p:nvPr>
            <p:ph type="subTitle" idx="1"/>
          </p:nvPr>
        </p:nvSpPr>
        <p:spPr/>
        <p:txBody>
          <a:bodyPr/>
          <a:lstStyle/>
          <a:p>
            <a:pPr rtl="0"/>
            <a:r>
              <a:rPr lang="en-US" dirty="0">
                <a:solidFill>
                  <a:srgbClr val="FFFF00"/>
                </a:solidFill>
              </a:rPr>
              <a:t>The American College of Gastroenterology 2024</a:t>
            </a:r>
            <a:endParaRPr lang="fa-IR" dirty="0">
              <a:solidFill>
                <a:srgbClr val="FFFF00"/>
              </a:solidFill>
            </a:endParaRPr>
          </a:p>
        </p:txBody>
      </p:sp>
    </p:spTree>
    <p:extLst>
      <p:ext uri="{BB962C8B-B14F-4D97-AF65-F5344CB8AC3E}">
        <p14:creationId xmlns:p14="http://schemas.microsoft.com/office/powerpoint/2010/main" val="1472091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BBC8-D4A2-ADA0-D186-0E851B08BD65}"/>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674AC3F3-AE8E-1F50-5CB3-2A1F324A722F}"/>
              </a:ext>
            </a:extLst>
          </p:cNvPr>
          <p:cNvSpPr>
            <a:spLocks noGrp="1"/>
          </p:cNvSpPr>
          <p:nvPr>
            <p:ph idx="1"/>
          </p:nvPr>
        </p:nvSpPr>
        <p:spPr>
          <a:xfrm>
            <a:off x="1141412" y="842963"/>
            <a:ext cx="9905999" cy="4948238"/>
          </a:xfrm>
        </p:spPr>
        <p:txBody>
          <a:bodyPr>
            <a:normAutofit/>
          </a:bodyPr>
          <a:lstStyle/>
          <a:p>
            <a:pPr marL="0" indent="0" algn="l">
              <a:buNone/>
            </a:pPr>
            <a:r>
              <a:rPr lang="en-US" sz="3600" dirty="0"/>
              <a:t>Development of symptoms depends on actual production of C. difficile toxins, their interaction with the receptors in the gut, and the quality of the</a:t>
            </a:r>
          </a:p>
          <a:p>
            <a:pPr marL="0" indent="0" algn="l">
              <a:buNone/>
            </a:pPr>
            <a:r>
              <a:rPr lang="en-US" sz="3600" dirty="0"/>
              <a:t>immune response toward the microbial products penetrating the gut barrier</a:t>
            </a:r>
            <a:endParaRPr lang="fa-IR" sz="3600" dirty="0"/>
          </a:p>
        </p:txBody>
      </p:sp>
    </p:spTree>
    <p:extLst>
      <p:ext uri="{BB962C8B-B14F-4D97-AF65-F5344CB8AC3E}">
        <p14:creationId xmlns:p14="http://schemas.microsoft.com/office/powerpoint/2010/main" val="700839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428DA-FD65-F2EE-9BD4-E0B3DFEB5717}"/>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46D3B0FA-D02F-F878-D564-ABE3035D61AE}"/>
              </a:ext>
            </a:extLst>
          </p:cNvPr>
          <p:cNvSpPr>
            <a:spLocks noGrp="1"/>
          </p:cNvSpPr>
          <p:nvPr>
            <p:ph idx="1"/>
          </p:nvPr>
        </p:nvSpPr>
        <p:spPr>
          <a:xfrm>
            <a:off x="1141412" y="828675"/>
            <a:ext cx="9905999" cy="4962526"/>
          </a:xfrm>
        </p:spPr>
        <p:txBody>
          <a:bodyPr>
            <a:normAutofit/>
          </a:bodyPr>
          <a:lstStyle/>
          <a:p>
            <a:pPr marL="0" indent="0" algn="l">
              <a:buNone/>
            </a:pPr>
            <a:r>
              <a:rPr lang="en-US" sz="4000" dirty="0"/>
              <a:t>Antibodies to C. difficile toxin B are associated with asymptomatic colonization in hospitalized patients, and higher levels of IgG to toxin A decrease the risk of developing CDI after exposure</a:t>
            </a:r>
            <a:endParaRPr lang="fa-IR" sz="4000" dirty="0"/>
          </a:p>
        </p:txBody>
      </p:sp>
    </p:spTree>
    <p:extLst>
      <p:ext uri="{BB962C8B-B14F-4D97-AF65-F5344CB8AC3E}">
        <p14:creationId xmlns:p14="http://schemas.microsoft.com/office/powerpoint/2010/main" val="2730982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170C-AB53-D476-4AD7-3C1363526711}"/>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390E999C-F0FF-444A-A4DC-F047F94662C8}"/>
              </a:ext>
            </a:extLst>
          </p:cNvPr>
          <p:cNvSpPr>
            <a:spLocks noGrp="1"/>
          </p:cNvSpPr>
          <p:nvPr>
            <p:ph idx="1"/>
          </p:nvPr>
        </p:nvSpPr>
        <p:spPr>
          <a:xfrm>
            <a:off x="1141412" y="885825"/>
            <a:ext cx="9905999" cy="4905376"/>
          </a:xfrm>
        </p:spPr>
        <p:txBody>
          <a:bodyPr>
            <a:normAutofit/>
          </a:bodyPr>
          <a:lstStyle/>
          <a:p>
            <a:pPr marL="0" indent="0" algn="l">
              <a:buNone/>
            </a:pPr>
            <a:r>
              <a:rPr lang="en-US" sz="3600" dirty="0"/>
              <a:t> Impairments in the humoral immune responses may limit this protective effect in IBD .</a:t>
            </a:r>
          </a:p>
          <a:p>
            <a:pPr marL="0" indent="0" algn="l">
              <a:buNone/>
            </a:pPr>
            <a:r>
              <a:rPr lang="en-US" sz="3600" dirty="0"/>
              <a:t>Even in the general population, the bulk of evidence suggests that colonization with toxigenic C. difficile likely increases the risk of subsequent CDI development by 5–6 times. </a:t>
            </a:r>
            <a:endParaRPr lang="fa-IR" sz="3600" dirty="0"/>
          </a:p>
        </p:txBody>
      </p:sp>
    </p:spTree>
    <p:extLst>
      <p:ext uri="{BB962C8B-B14F-4D97-AF65-F5344CB8AC3E}">
        <p14:creationId xmlns:p14="http://schemas.microsoft.com/office/powerpoint/2010/main" val="2308233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1B11-EF8E-2E7A-DA6A-1381DE86A96E}"/>
              </a:ext>
            </a:extLst>
          </p:cNvPr>
          <p:cNvSpPr>
            <a:spLocks noGrp="1"/>
          </p:cNvSpPr>
          <p:nvPr>
            <p:ph type="title"/>
          </p:nvPr>
        </p:nvSpPr>
        <p:spPr/>
        <p:txBody>
          <a:bodyPr/>
          <a:lstStyle/>
          <a:p>
            <a:r>
              <a:rPr lang="en-US" dirty="0"/>
              <a:t>DIAGNOSING CDI IN IBD</a:t>
            </a:r>
            <a:endParaRPr lang="fa-IR" dirty="0"/>
          </a:p>
        </p:txBody>
      </p:sp>
      <p:sp>
        <p:nvSpPr>
          <p:cNvPr id="3" name="Content Placeholder 2">
            <a:extLst>
              <a:ext uri="{FF2B5EF4-FFF2-40B4-BE49-F238E27FC236}">
                <a16:creationId xmlns:a16="http://schemas.microsoft.com/office/drawing/2014/main" id="{580AF35A-DDD8-8137-7F65-3647AE0E2B6D}"/>
              </a:ext>
            </a:extLst>
          </p:cNvPr>
          <p:cNvSpPr>
            <a:spLocks noGrp="1"/>
          </p:cNvSpPr>
          <p:nvPr>
            <p:ph idx="1"/>
          </p:nvPr>
        </p:nvSpPr>
        <p:spPr>
          <a:xfrm>
            <a:off x="1141412" y="1800225"/>
            <a:ext cx="9905999" cy="3990976"/>
          </a:xfrm>
        </p:spPr>
        <p:txBody>
          <a:bodyPr>
            <a:normAutofit/>
          </a:bodyPr>
          <a:lstStyle/>
          <a:p>
            <a:pPr marL="0" indent="0" algn="l">
              <a:buNone/>
            </a:pPr>
            <a:r>
              <a:rPr lang="en-US" sz="3600" dirty="0"/>
              <a:t>Distinguishing colonization from infection in IBD is confounded by the underlying intestinal inflammation related to IBD C. difficile may act as a bystander, instigator, or perpetuator of inflammation in IBD</a:t>
            </a:r>
            <a:endParaRPr lang="fa-IR" sz="3600" dirty="0"/>
          </a:p>
        </p:txBody>
      </p:sp>
    </p:spTree>
    <p:extLst>
      <p:ext uri="{BB962C8B-B14F-4D97-AF65-F5344CB8AC3E}">
        <p14:creationId xmlns:p14="http://schemas.microsoft.com/office/powerpoint/2010/main" val="1607994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F7ECF-6418-2CBD-9266-D7C945784BCC}"/>
              </a:ext>
            </a:extLst>
          </p:cNvPr>
          <p:cNvSpPr>
            <a:spLocks noGrp="1"/>
          </p:cNvSpPr>
          <p:nvPr>
            <p:ph type="title"/>
          </p:nvPr>
        </p:nvSpPr>
        <p:spPr/>
        <p:txBody>
          <a:bodyPr/>
          <a:lstStyle/>
          <a:p>
            <a:r>
              <a:rPr lang="en-US" dirty="0"/>
              <a:t>Clinical presentations of CDI in IBD</a:t>
            </a:r>
            <a:endParaRPr lang="fa-IR" dirty="0"/>
          </a:p>
        </p:txBody>
      </p:sp>
      <p:sp>
        <p:nvSpPr>
          <p:cNvPr id="3" name="Content Placeholder 2">
            <a:extLst>
              <a:ext uri="{FF2B5EF4-FFF2-40B4-BE49-F238E27FC236}">
                <a16:creationId xmlns:a16="http://schemas.microsoft.com/office/drawing/2014/main" id="{4912CFF9-F960-B3E9-62C4-F820C6DF7FD3}"/>
              </a:ext>
            </a:extLst>
          </p:cNvPr>
          <p:cNvSpPr>
            <a:spLocks noGrp="1"/>
          </p:cNvSpPr>
          <p:nvPr>
            <p:ph idx="1"/>
          </p:nvPr>
        </p:nvSpPr>
        <p:spPr>
          <a:xfrm>
            <a:off x="1141412" y="1814514"/>
            <a:ext cx="9905999" cy="4529136"/>
          </a:xfrm>
        </p:spPr>
        <p:txBody>
          <a:bodyPr>
            <a:normAutofit/>
          </a:bodyPr>
          <a:lstStyle/>
          <a:p>
            <a:pPr marL="0" indent="0" algn="l">
              <a:buNone/>
            </a:pPr>
            <a:r>
              <a:rPr lang="en-US" sz="3200" dirty="0"/>
              <a:t>Patients with IBD are more likely to present without traditional risk factors for CDI. Specifically, they present at a younger </a:t>
            </a:r>
            <a:r>
              <a:rPr lang="en-US" sz="3200" dirty="0" err="1"/>
              <a:t>age,often</a:t>
            </a:r>
            <a:r>
              <a:rPr lang="en-US" sz="3200" dirty="0"/>
              <a:t> without recent antibiotic use, and are more likely to experience community-onset CDI compared with non-IBD controls</a:t>
            </a:r>
            <a:endParaRPr lang="fa-IR" sz="3200" dirty="0"/>
          </a:p>
        </p:txBody>
      </p:sp>
    </p:spTree>
    <p:extLst>
      <p:ext uri="{BB962C8B-B14F-4D97-AF65-F5344CB8AC3E}">
        <p14:creationId xmlns:p14="http://schemas.microsoft.com/office/powerpoint/2010/main" val="3658118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13EB9-3848-AB7B-9AB1-D45A719EEE82}"/>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198CD214-3AE1-EB5B-4786-FABF64A8F394}"/>
              </a:ext>
            </a:extLst>
          </p:cNvPr>
          <p:cNvSpPr>
            <a:spLocks noGrp="1"/>
          </p:cNvSpPr>
          <p:nvPr>
            <p:ph idx="1"/>
          </p:nvPr>
        </p:nvSpPr>
        <p:spPr>
          <a:xfrm>
            <a:off x="1141412" y="342900"/>
            <a:ext cx="9905999" cy="5000625"/>
          </a:xfrm>
        </p:spPr>
        <p:txBody>
          <a:bodyPr>
            <a:normAutofit fontScale="92500"/>
          </a:bodyPr>
          <a:lstStyle/>
          <a:p>
            <a:pPr marL="0" indent="0" algn="l">
              <a:lnSpc>
                <a:spcPct val="150000"/>
              </a:lnSpc>
              <a:buNone/>
            </a:pPr>
            <a:r>
              <a:rPr lang="en-US" sz="3600" dirty="0"/>
              <a:t>As with the general population, the risk of CDI is likely</a:t>
            </a:r>
          </a:p>
          <a:p>
            <a:pPr marL="0" indent="0" algn="l">
              <a:lnSpc>
                <a:spcPct val="150000"/>
              </a:lnSpc>
              <a:buNone/>
            </a:pPr>
            <a:r>
              <a:rPr lang="en-US" sz="3600" dirty="0"/>
              <a:t>directly correlated to the severity of intestinal dysbiosis; in the general population, dysbiosis is frequently driven by </a:t>
            </a:r>
            <a:r>
              <a:rPr lang="en-US" sz="3600" dirty="0" err="1"/>
              <a:t>antibiotics,whereas</a:t>
            </a:r>
            <a:r>
              <a:rPr lang="en-US" sz="3600" dirty="0"/>
              <a:t> patients with IBD (in particular with colonic in </a:t>
            </a:r>
            <a:r>
              <a:rPr lang="en-US" sz="3600" dirty="0" err="1"/>
              <a:t>volvement</a:t>
            </a:r>
            <a:r>
              <a:rPr lang="en-US" sz="3600" dirty="0"/>
              <a:t>) have inherent dysbiosis.</a:t>
            </a:r>
            <a:endParaRPr lang="fa-IR" sz="3600" dirty="0"/>
          </a:p>
        </p:txBody>
      </p:sp>
    </p:spTree>
    <p:extLst>
      <p:ext uri="{BB962C8B-B14F-4D97-AF65-F5344CB8AC3E}">
        <p14:creationId xmlns:p14="http://schemas.microsoft.com/office/powerpoint/2010/main" val="285156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DA46A-DFFD-7243-E107-749DBE2A9EF3}"/>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D1568AAC-1970-E3F3-1138-07604C286D30}"/>
              </a:ext>
            </a:extLst>
          </p:cNvPr>
          <p:cNvSpPr>
            <a:spLocks noGrp="1"/>
          </p:cNvSpPr>
          <p:nvPr>
            <p:ph idx="1"/>
          </p:nvPr>
        </p:nvSpPr>
        <p:spPr>
          <a:xfrm>
            <a:off x="1141412" y="1585913"/>
            <a:ext cx="9905999" cy="4205288"/>
          </a:xfrm>
        </p:spPr>
        <p:txBody>
          <a:bodyPr>
            <a:normAutofit/>
          </a:bodyPr>
          <a:lstStyle/>
          <a:p>
            <a:pPr marL="0" indent="0" algn="l">
              <a:buNone/>
            </a:pPr>
            <a:r>
              <a:rPr lang="en-US" sz="3600" dirty="0"/>
              <a:t>The clinical symptoms of CDI in patients with IBD also differ from CDI in the general population. Bloody diarrhea is more common with CDI and IBD </a:t>
            </a:r>
            <a:endParaRPr lang="fa-IR" sz="3600" dirty="0"/>
          </a:p>
        </p:txBody>
      </p:sp>
    </p:spTree>
    <p:extLst>
      <p:ext uri="{BB962C8B-B14F-4D97-AF65-F5344CB8AC3E}">
        <p14:creationId xmlns:p14="http://schemas.microsoft.com/office/powerpoint/2010/main" val="1908783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7CC1B-90AF-CE3B-0CAF-C7B8AE09BAF7}"/>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2606FC20-D2F6-18BD-7D0E-EBD3459578F7}"/>
              </a:ext>
            </a:extLst>
          </p:cNvPr>
          <p:cNvSpPr>
            <a:spLocks noGrp="1"/>
          </p:cNvSpPr>
          <p:nvPr>
            <p:ph idx="1"/>
          </p:nvPr>
        </p:nvSpPr>
        <p:spPr>
          <a:xfrm>
            <a:off x="1141412" y="1385888"/>
            <a:ext cx="9905999" cy="4405313"/>
          </a:xfrm>
        </p:spPr>
        <p:txBody>
          <a:bodyPr>
            <a:normAutofit/>
          </a:bodyPr>
          <a:lstStyle/>
          <a:p>
            <a:pPr marL="0" indent="0" algn="l">
              <a:buNone/>
            </a:pPr>
            <a:r>
              <a:rPr lang="en-US" sz="4000" dirty="0"/>
              <a:t>Endoscopically, CDI in a patient with IBD is generally indistinguishable from a CDI-independent IBD flare, and </a:t>
            </a:r>
            <a:r>
              <a:rPr lang="en-US" sz="4000" dirty="0" err="1"/>
              <a:t>pseudomembranes</a:t>
            </a:r>
            <a:r>
              <a:rPr lang="en-US" sz="4000" dirty="0"/>
              <a:t> are rarely seen in patients with IBD with CDI.</a:t>
            </a:r>
            <a:endParaRPr lang="fa-IR" sz="4000" dirty="0"/>
          </a:p>
        </p:txBody>
      </p:sp>
    </p:spTree>
    <p:extLst>
      <p:ext uri="{BB962C8B-B14F-4D97-AF65-F5344CB8AC3E}">
        <p14:creationId xmlns:p14="http://schemas.microsoft.com/office/powerpoint/2010/main" val="1520395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A665-F33B-9134-94E6-9544B90B7E80}"/>
              </a:ext>
            </a:extLst>
          </p:cNvPr>
          <p:cNvSpPr>
            <a:spLocks noGrp="1"/>
          </p:cNvSpPr>
          <p:nvPr>
            <p:ph type="title"/>
          </p:nvPr>
        </p:nvSpPr>
        <p:spPr>
          <a:xfrm>
            <a:off x="1141413" y="618518"/>
            <a:ext cx="9905998" cy="195870"/>
          </a:xfrm>
        </p:spPr>
        <p:txBody>
          <a:bodyPr>
            <a:normAutofit fontScale="90000"/>
          </a:bodyPr>
          <a:lstStyle/>
          <a:p>
            <a:endParaRPr lang="fa-IR" dirty="0"/>
          </a:p>
        </p:txBody>
      </p:sp>
      <p:sp>
        <p:nvSpPr>
          <p:cNvPr id="3" name="Content Placeholder 2">
            <a:extLst>
              <a:ext uri="{FF2B5EF4-FFF2-40B4-BE49-F238E27FC236}">
                <a16:creationId xmlns:a16="http://schemas.microsoft.com/office/drawing/2014/main" id="{FAA37FB7-397B-F564-DFCC-165A0E3824F8}"/>
              </a:ext>
            </a:extLst>
          </p:cNvPr>
          <p:cNvSpPr>
            <a:spLocks noGrp="1"/>
          </p:cNvSpPr>
          <p:nvPr>
            <p:ph idx="1"/>
          </p:nvPr>
        </p:nvSpPr>
        <p:spPr>
          <a:xfrm>
            <a:off x="1141412" y="1300163"/>
            <a:ext cx="9905999" cy="4491038"/>
          </a:xfrm>
        </p:spPr>
        <p:txBody>
          <a:bodyPr>
            <a:normAutofit/>
          </a:bodyPr>
          <a:lstStyle/>
          <a:p>
            <a:pPr marL="0" indent="0" algn="l">
              <a:buNone/>
            </a:pPr>
            <a:r>
              <a:rPr lang="en-US" sz="3200" dirty="0"/>
              <a:t>As with the diagnosis of CDI outside of IBD, the patient’s</a:t>
            </a:r>
          </a:p>
          <a:p>
            <a:pPr marL="0" indent="0" algn="l">
              <a:buNone/>
            </a:pPr>
            <a:r>
              <a:rPr lang="en-US" sz="3200" dirty="0"/>
              <a:t>medical history is essential to making an accurate diagnosis.</a:t>
            </a:r>
          </a:p>
          <a:p>
            <a:pPr marL="0" indent="0" algn="l">
              <a:buNone/>
            </a:pPr>
            <a:r>
              <a:rPr lang="en-US" sz="3200" dirty="0"/>
              <a:t> The knowledge of distribution and activity of IBD preceding C. difficile testing is extremely valuable. However, with any new onset or worsening of IBD symptoms, C. difficile should be entertained as a contributor, and stool testing should be performed.</a:t>
            </a:r>
            <a:endParaRPr lang="fa-IR" sz="3200" dirty="0"/>
          </a:p>
        </p:txBody>
      </p:sp>
    </p:spTree>
    <p:extLst>
      <p:ext uri="{BB962C8B-B14F-4D97-AF65-F5344CB8AC3E}">
        <p14:creationId xmlns:p14="http://schemas.microsoft.com/office/powerpoint/2010/main" val="3847878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9CB39-FDAB-1A27-8061-507E97F1534E}"/>
              </a:ext>
            </a:extLst>
          </p:cNvPr>
          <p:cNvSpPr>
            <a:spLocks noGrp="1"/>
          </p:cNvSpPr>
          <p:nvPr>
            <p:ph type="title"/>
          </p:nvPr>
        </p:nvSpPr>
        <p:spPr/>
        <p:txBody>
          <a:bodyPr/>
          <a:lstStyle/>
          <a:p>
            <a:r>
              <a:rPr lang="en-US" dirty="0"/>
              <a:t>Laboratory evidence of CDI</a:t>
            </a:r>
            <a:endParaRPr lang="fa-IR" dirty="0"/>
          </a:p>
        </p:txBody>
      </p:sp>
      <p:sp>
        <p:nvSpPr>
          <p:cNvPr id="3" name="Content Placeholder 2">
            <a:extLst>
              <a:ext uri="{FF2B5EF4-FFF2-40B4-BE49-F238E27FC236}">
                <a16:creationId xmlns:a16="http://schemas.microsoft.com/office/drawing/2014/main" id="{FEFC7796-9C38-5BC7-C3CE-DDE485948C71}"/>
              </a:ext>
            </a:extLst>
          </p:cNvPr>
          <p:cNvSpPr>
            <a:spLocks noGrp="1"/>
          </p:cNvSpPr>
          <p:nvPr>
            <p:ph idx="1"/>
          </p:nvPr>
        </p:nvSpPr>
        <p:spPr>
          <a:xfrm>
            <a:off x="1141412" y="1757363"/>
            <a:ext cx="9905999" cy="4033838"/>
          </a:xfrm>
        </p:spPr>
        <p:txBody>
          <a:bodyPr>
            <a:normAutofit fontScale="92500"/>
          </a:bodyPr>
          <a:lstStyle/>
          <a:p>
            <a:pPr marL="0" indent="0" algn="l">
              <a:buNone/>
            </a:pPr>
            <a:r>
              <a:rPr lang="en-US" sz="3200" dirty="0"/>
              <a:t>The most common laboratory diagnostics for CDI performed are</a:t>
            </a:r>
          </a:p>
          <a:p>
            <a:pPr marL="0" indent="0" algn="l">
              <a:buNone/>
            </a:pPr>
            <a:r>
              <a:rPr lang="en-US" sz="3200" dirty="0"/>
              <a:t>polymerase chain reaction (PCR)-based tests to detect the </a:t>
            </a:r>
            <a:r>
              <a:rPr lang="en-US" sz="3200" dirty="0" err="1"/>
              <a:t>pres</a:t>
            </a:r>
            <a:r>
              <a:rPr lang="en-US" sz="3200" dirty="0"/>
              <a:t>-</a:t>
            </a:r>
          </a:p>
          <a:p>
            <a:pPr marL="0" indent="0" algn="l">
              <a:buNone/>
            </a:pPr>
            <a:r>
              <a:rPr lang="en-US" sz="3200" dirty="0" err="1"/>
              <a:t>ence</a:t>
            </a:r>
            <a:r>
              <a:rPr lang="en-US" sz="3200" dirty="0"/>
              <a:t> of genes that encode for toxin (</a:t>
            </a:r>
            <a:r>
              <a:rPr lang="en-US" sz="3200" dirty="0" err="1"/>
              <a:t>tcdA</a:t>
            </a:r>
            <a:r>
              <a:rPr lang="en-US" sz="3200" dirty="0"/>
              <a:t> and/or </a:t>
            </a:r>
            <a:r>
              <a:rPr lang="en-US" sz="3200" dirty="0" err="1"/>
              <a:t>tcdB</a:t>
            </a:r>
            <a:r>
              <a:rPr lang="en-US" sz="3200" dirty="0"/>
              <a:t>) and </a:t>
            </a:r>
            <a:r>
              <a:rPr lang="en-US" sz="3200" dirty="0" err="1"/>
              <a:t>en</a:t>
            </a:r>
            <a:r>
              <a:rPr lang="en-US" sz="3200" dirty="0"/>
              <a:t>-</a:t>
            </a:r>
          </a:p>
          <a:p>
            <a:pPr marL="0" indent="0" algn="l">
              <a:buNone/>
            </a:pPr>
            <a:r>
              <a:rPr lang="en-US" sz="3200" dirty="0"/>
              <a:t>zyme immunoassays (EIAs) to detect the presence of glutamate</a:t>
            </a:r>
          </a:p>
          <a:p>
            <a:pPr marL="0" indent="0" algn="l">
              <a:buNone/>
            </a:pPr>
            <a:r>
              <a:rPr lang="en-US" sz="3200" dirty="0"/>
              <a:t>dehydrogenase (GDH) and toxin A/B production.</a:t>
            </a:r>
            <a:endParaRPr lang="fa-IR" sz="3200" dirty="0"/>
          </a:p>
        </p:txBody>
      </p:sp>
    </p:spTree>
    <p:extLst>
      <p:ext uri="{BB962C8B-B14F-4D97-AF65-F5344CB8AC3E}">
        <p14:creationId xmlns:p14="http://schemas.microsoft.com/office/powerpoint/2010/main" val="385252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07EED-E054-15B6-D584-F0A6F18F8F83}"/>
              </a:ext>
            </a:extLst>
          </p:cNvPr>
          <p:cNvSpPr>
            <a:spLocks noGrp="1"/>
          </p:cNvSpPr>
          <p:nvPr>
            <p:ph type="title"/>
          </p:nvPr>
        </p:nvSpPr>
        <p:spPr>
          <a:xfrm>
            <a:off x="1141413" y="618518"/>
            <a:ext cx="9905998" cy="795945"/>
          </a:xfrm>
        </p:spPr>
        <p:txBody>
          <a:bodyPr>
            <a:normAutofit/>
          </a:bodyPr>
          <a:lstStyle/>
          <a:p>
            <a:r>
              <a:rPr lang="en-US" sz="4800" dirty="0"/>
              <a:t>INTRODUCTION</a:t>
            </a:r>
            <a:endParaRPr lang="fa-IR" sz="4800" dirty="0"/>
          </a:p>
        </p:txBody>
      </p:sp>
      <p:sp>
        <p:nvSpPr>
          <p:cNvPr id="3" name="Content Placeholder 2">
            <a:extLst>
              <a:ext uri="{FF2B5EF4-FFF2-40B4-BE49-F238E27FC236}">
                <a16:creationId xmlns:a16="http://schemas.microsoft.com/office/drawing/2014/main" id="{A424FA70-83F4-A5F5-1417-97F3786E73FC}"/>
              </a:ext>
            </a:extLst>
          </p:cNvPr>
          <p:cNvSpPr>
            <a:spLocks noGrp="1"/>
          </p:cNvSpPr>
          <p:nvPr>
            <p:ph idx="1"/>
          </p:nvPr>
        </p:nvSpPr>
        <p:spPr>
          <a:xfrm>
            <a:off x="1141412" y="1571625"/>
            <a:ext cx="9905999" cy="4219576"/>
          </a:xfrm>
        </p:spPr>
        <p:txBody>
          <a:bodyPr>
            <a:normAutofit lnSpcReduction="10000"/>
          </a:bodyPr>
          <a:lstStyle/>
          <a:p>
            <a:pPr algn="l" rtl="0"/>
            <a:r>
              <a:rPr lang="en-US" sz="2800" dirty="0" err="1"/>
              <a:t>clostridioides</a:t>
            </a:r>
            <a:r>
              <a:rPr lang="en-US" sz="2800" dirty="0"/>
              <a:t> difficile is responsible for approximately 500,000 infections in the United States annually .</a:t>
            </a:r>
          </a:p>
          <a:p>
            <a:pPr algn="l" rtl="0"/>
            <a:r>
              <a:rPr lang="en-US" sz="2800" dirty="0"/>
              <a:t> Its potential to cause symptomatic disease is determined by a permissive metabolomic milieu in the intestine that is dependent on the activity of the host gut microbiota and host immunity factors.</a:t>
            </a:r>
          </a:p>
          <a:p>
            <a:pPr algn="l" rtl="0"/>
            <a:r>
              <a:rPr lang="en-US" sz="2800" dirty="0"/>
              <a:t>In the setting of inflammatory bowel disease (IBD), the presence of C. difficile presents a particularly difficult diagnostic and therapeutic challenge.</a:t>
            </a:r>
            <a:endParaRPr lang="fa-IR" sz="2800" dirty="0"/>
          </a:p>
        </p:txBody>
      </p:sp>
    </p:spTree>
    <p:extLst>
      <p:ext uri="{BB962C8B-B14F-4D97-AF65-F5344CB8AC3E}">
        <p14:creationId xmlns:p14="http://schemas.microsoft.com/office/powerpoint/2010/main" val="489076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01C6-5482-5084-7AF4-1DEB45D8E0FE}"/>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8AE4EE15-EB86-E581-0145-F549AE2EA47D}"/>
              </a:ext>
            </a:extLst>
          </p:cNvPr>
          <p:cNvSpPr>
            <a:spLocks noGrp="1"/>
          </p:cNvSpPr>
          <p:nvPr>
            <p:ph idx="1"/>
          </p:nvPr>
        </p:nvSpPr>
        <p:spPr>
          <a:xfrm>
            <a:off x="1141412" y="1200150"/>
            <a:ext cx="9905999" cy="4591051"/>
          </a:xfrm>
        </p:spPr>
        <p:txBody>
          <a:bodyPr>
            <a:normAutofit/>
          </a:bodyPr>
          <a:lstStyle/>
          <a:p>
            <a:pPr marL="0" indent="0" algn="l">
              <a:buNone/>
            </a:pPr>
            <a:r>
              <a:rPr lang="en-US" sz="4400" dirty="0"/>
              <a:t>GDH is a component of all C. difficile strains and thus unable to arbitrate</a:t>
            </a:r>
          </a:p>
          <a:p>
            <a:pPr marL="0" indent="0" algn="l">
              <a:buNone/>
            </a:pPr>
            <a:r>
              <a:rPr lang="en-US" sz="4400" dirty="0"/>
              <a:t>between toxigenic and nontoxigenic </a:t>
            </a:r>
            <a:r>
              <a:rPr lang="en-US" sz="4400" dirty="0" err="1"/>
              <a:t>C.difficile</a:t>
            </a:r>
            <a:r>
              <a:rPr lang="en-US" sz="4400" dirty="0"/>
              <a:t>.</a:t>
            </a:r>
            <a:endParaRPr lang="fa-IR" sz="4400" dirty="0"/>
          </a:p>
        </p:txBody>
      </p:sp>
    </p:spTree>
    <p:extLst>
      <p:ext uri="{BB962C8B-B14F-4D97-AF65-F5344CB8AC3E}">
        <p14:creationId xmlns:p14="http://schemas.microsoft.com/office/powerpoint/2010/main" val="2381305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86F10-5F63-5FC6-6212-53140D959284}"/>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63CBC574-03CE-3111-A1A2-61D1B311D08E}"/>
              </a:ext>
            </a:extLst>
          </p:cNvPr>
          <p:cNvSpPr>
            <a:spLocks noGrp="1"/>
          </p:cNvSpPr>
          <p:nvPr>
            <p:ph idx="1"/>
          </p:nvPr>
        </p:nvSpPr>
        <p:spPr/>
        <p:txBody>
          <a:bodyPr>
            <a:normAutofit/>
          </a:bodyPr>
          <a:lstStyle/>
          <a:p>
            <a:pPr marL="0" indent="0" algn="l">
              <a:buNone/>
            </a:pPr>
            <a:r>
              <a:rPr lang="en-US" sz="4400" dirty="0"/>
              <a:t>PCR is a sensitive test and can accurately identify toxigenic C. difficile, but does not provide information on toxin production</a:t>
            </a:r>
            <a:endParaRPr lang="fa-IR" sz="4400" dirty="0"/>
          </a:p>
        </p:txBody>
      </p:sp>
    </p:spTree>
    <p:extLst>
      <p:ext uri="{BB962C8B-B14F-4D97-AF65-F5344CB8AC3E}">
        <p14:creationId xmlns:p14="http://schemas.microsoft.com/office/powerpoint/2010/main" val="1754243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BA780-AB16-9547-ED69-879B001EC439}"/>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42C29D07-A344-B126-DF33-344B28549684}"/>
              </a:ext>
            </a:extLst>
          </p:cNvPr>
          <p:cNvSpPr>
            <a:spLocks noGrp="1"/>
          </p:cNvSpPr>
          <p:nvPr>
            <p:ph idx="1"/>
          </p:nvPr>
        </p:nvSpPr>
        <p:spPr>
          <a:xfrm>
            <a:off x="1141412" y="1328738"/>
            <a:ext cx="9905999" cy="4462463"/>
          </a:xfrm>
        </p:spPr>
        <p:txBody>
          <a:bodyPr>
            <a:normAutofit/>
          </a:bodyPr>
          <a:lstStyle/>
          <a:p>
            <a:pPr marL="0" indent="0" algn="l">
              <a:buNone/>
            </a:pPr>
            <a:r>
              <a:rPr lang="en-US" sz="3200" dirty="0"/>
              <a:t>Although the optimal laboratory stool testing in patients with IBD is unknown, it is the opinion of the authors that a PCR-based test should be performed first, and if positive, followed by the confirmative toxin EIA test as suggested by the 2021 ACG Clinical Guidelines on CDI</a:t>
            </a:r>
            <a:endParaRPr lang="fa-IR" sz="3200" dirty="0"/>
          </a:p>
        </p:txBody>
      </p:sp>
    </p:spTree>
    <p:extLst>
      <p:ext uri="{BB962C8B-B14F-4D97-AF65-F5344CB8AC3E}">
        <p14:creationId xmlns:p14="http://schemas.microsoft.com/office/powerpoint/2010/main" val="3142366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6A031-09F6-3313-5AFA-1700AFD08FEA}"/>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99EA58D8-60CF-D73A-D819-4D0ED1298ED1}"/>
              </a:ext>
            </a:extLst>
          </p:cNvPr>
          <p:cNvSpPr>
            <a:spLocks noGrp="1"/>
          </p:cNvSpPr>
          <p:nvPr>
            <p:ph idx="1"/>
          </p:nvPr>
        </p:nvSpPr>
        <p:spPr>
          <a:xfrm>
            <a:off x="1141412" y="1300163"/>
            <a:ext cx="9905999" cy="4491038"/>
          </a:xfrm>
        </p:spPr>
        <p:txBody>
          <a:bodyPr>
            <a:normAutofit/>
          </a:bodyPr>
          <a:lstStyle/>
          <a:p>
            <a:pPr marL="0" indent="0" algn="l">
              <a:buNone/>
            </a:pPr>
            <a:r>
              <a:rPr lang="en-US" sz="3200" dirty="0"/>
              <a:t>We prefer the initial screening test of PCR over GDH</a:t>
            </a:r>
          </a:p>
          <a:p>
            <a:pPr marL="0" indent="0" algn="l">
              <a:buNone/>
            </a:pPr>
            <a:r>
              <a:rPr lang="en-US" sz="3200" dirty="0"/>
              <a:t>because PCR is a more sensitive test. Approximately 10%–15% of individuals who are PCR1 are GDH2. Similarly, to non-IBD populations, laboratory testing should only be pursued when a patient presents with new-onset suggestive symptoms.</a:t>
            </a:r>
            <a:endParaRPr lang="fa-IR" sz="3200" dirty="0"/>
          </a:p>
        </p:txBody>
      </p:sp>
    </p:spTree>
    <p:extLst>
      <p:ext uri="{BB962C8B-B14F-4D97-AF65-F5344CB8AC3E}">
        <p14:creationId xmlns:p14="http://schemas.microsoft.com/office/powerpoint/2010/main" val="3280439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75FA-9822-C0F0-8EE6-C534ADC0C370}"/>
              </a:ext>
            </a:extLst>
          </p:cNvPr>
          <p:cNvSpPr>
            <a:spLocks noGrp="1"/>
          </p:cNvSpPr>
          <p:nvPr>
            <p:ph type="title"/>
          </p:nvPr>
        </p:nvSpPr>
        <p:spPr>
          <a:xfrm>
            <a:off x="1141413" y="618518"/>
            <a:ext cx="9905998" cy="938820"/>
          </a:xfrm>
        </p:spPr>
        <p:txBody>
          <a:bodyPr>
            <a:normAutofit/>
          </a:bodyPr>
          <a:lstStyle/>
          <a:p>
            <a:r>
              <a:rPr lang="en-US" sz="5400" dirty="0"/>
              <a:t>PCR negative</a:t>
            </a:r>
            <a:endParaRPr lang="fa-IR" sz="5400" dirty="0"/>
          </a:p>
        </p:txBody>
      </p:sp>
      <p:sp>
        <p:nvSpPr>
          <p:cNvPr id="3" name="Content Placeholder 2">
            <a:extLst>
              <a:ext uri="{FF2B5EF4-FFF2-40B4-BE49-F238E27FC236}">
                <a16:creationId xmlns:a16="http://schemas.microsoft.com/office/drawing/2014/main" id="{B07DA100-837C-DA38-CCC2-79BF70569043}"/>
              </a:ext>
            </a:extLst>
          </p:cNvPr>
          <p:cNvSpPr>
            <a:spLocks noGrp="1"/>
          </p:cNvSpPr>
          <p:nvPr>
            <p:ph idx="1"/>
          </p:nvPr>
        </p:nvSpPr>
        <p:spPr>
          <a:xfrm>
            <a:off x="1141412" y="1557338"/>
            <a:ext cx="9905999" cy="4233863"/>
          </a:xfrm>
        </p:spPr>
        <p:txBody>
          <a:bodyPr>
            <a:normAutofit/>
          </a:bodyPr>
          <a:lstStyle/>
          <a:p>
            <a:pPr marL="0" indent="0" algn="l">
              <a:buNone/>
            </a:pPr>
            <a:r>
              <a:rPr lang="en-US" sz="3600" dirty="0"/>
              <a:t>A negative PCR test has a high negative predictive value, but like all tests can be falsely negative and clinical judgment is imperative. Some exceptions include early infection or acute severe/fulminant colitis with ileus .</a:t>
            </a:r>
            <a:endParaRPr lang="fa-IR" sz="3600" dirty="0"/>
          </a:p>
        </p:txBody>
      </p:sp>
    </p:spTree>
    <p:extLst>
      <p:ext uri="{BB962C8B-B14F-4D97-AF65-F5344CB8AC3E}">
        <p14:creationId xmlns:p14="http://schemas.microsoft.com/office/powerpoint/2010/main" val="1969038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3AC50-87D2-CBA6-F8C1-064E1D2360E3}"/>
              </a:ext>
            </a:extLst>
          </p:cNvPr>
          <p:cNvSpPr>
            <a:spLocks noGrp="1"/>
          </p:cNvSpPr>
          <p:nvPr>
            <p:ph type="title"/>
          </p:nvPr>
        </p:nvSpPr>
        <p:spPr/>
        <p:txBody>
          <a:bodyPr>
            <a:normAutofit/>
          </a:bodyPr>
          <a:lstStyle/>
          <a:p>
            <a:r>
              <a:rPr lang="en-US" sz="5400" dirty="0"/>
              <a:t>PCR pos/toxin EIA pos</a:t>
            </a:r>
            <a:endParaRPr lang="fa-IR" sz="5400" dirty="0"/>
          </a:p>
        </p:txBody>
      </p:sp>
      <p:sp>
        <p:nvSpPr>
          <p:cNvPr id="3" name="Content Placeholder 2">
            <a:extLst>
              <a:ext uri="{FF2B5EF4-FFF2-40B4-BE49-F238E27FC236}">
                <a16:creationId xmlns:a16="http://schemas.microsoft.com/office/drawing/2014/main" id="{590CFCDD-412C-425C-C722-9AF1FE61B18B}"/>
              </a:ext>
            </a:extLst>
          </p:cNvPr>
          <p:cNvSpPr>
            <a:spLocks noGrp="1"/>
          </p:cNvSpPr>
          <p:nvPr>
            <p:ph idx="1"/>
          </p:nvPr>
        </p:nvSpPr>
        <p:spPr>
          <a:xfrm>
            <a:off x="1141412" y="1743075"/>
            <a:ext cx="9905999" cy="4048126"/>
          </a:xfrm>
        </p:spPr>
        <p:txBody>
          <a:bodyPr>
            <a:normAutofit fontScale="92500"/>
          </a:bodyPr>
          <a:lstStyle/>
          <a:p>
            <a:pPr marL="0" indent="0" algn="l">
              <a:buNone/>
            </a:pPr>
            <a:r>
              <a:rPr lang="en-US" sz="3200" dirty="0"/>
              <a:t>New-onset GI symptoms with a positive toxin EIA test in a pa-</a:t>
            </a:r>
          </a:p>
          <a:p>
            <a:pPr marL="0" indent="0" algn="l">
              <a:buNone/>
            </a:pPr>
            <a:r>
              <a:rPr lang="en-US" sz="3200" dirty="0" err="1"/>
              <a:t>tient</a:t>
            </a:r>
            <a:r>
              <a:rPr lang="en-US" sz="3200" dirty="0"/>
              <a:t> with IBD should prompt treatment for CDI. If performed for</a:t>
            </a:r>
          </a:p>
          <a:p>
            <a:pPr marL="0" indent="0" algn="l">
              <a:buNone/>
            </a:pPr>
            <a:r>
              <a:rPr lang="en-US" sz="3200" dirty="0"/>
              <a:t>new onset or acute worsening of symptoms, a false-positive PCR</a:t>
            </a:r>
          </a:p>
          <a:p>
            <a:pPr marL="0" indent="0" algn="l">
              <a:buNone/>
            </a:pPr>
            <a:r>
              <a:rPr lang="en-US" sz="3200" dirty="0"/>
              <a:t>and toxin EIA test is unlikely. </a:t>
            </a:r>
            <a:endParaRPr lang="fa-IR" sz="3200" dirty="0"/>
          </a:p>
        </p:txBody>
      </p:sp>
    </p:spTree>
    <p:extLst>
      <p:ext uri="{BB962C8B-B14F-4D97-AF65-F5344CB8AC3E}">
        <p14:creationId xmlns:p14="http://schemas.microsoft.com/office/powerpoint/2010/main" val="3265207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2DB2-71CA-B7C4-3DAA-10FE3885647F}"/>
              </a:ext>
            </a:extLst>
          </p:cNvPr>
          <p:cNvSpPr>
            <a:spLocks noGrp="1"/>
          </p:cNvSpPr>
          <p:nvPr>
            <p:ph type="title"/>
          </p:nvPr>
        </p:nvSpPr>
        <p:spPr/>
        <p:txBody>
          <a:bodyPr/>
          <a:lstStyle/>
          <a:p>
            <a:r>
              <a:rPr lang="en-US" dirty="0"/>
              <a:t>PCR pos/toxin EIA neg</a:t>
            </a:r>
            <a:endParaRPr lang="fa-IR" dirty="0"/>
          </a:p>
        </p:txBody>
      </p:sp>
      <p:sp>
        <p:nvSpPr>
          <p:cNvPr id="3" name="Content Placeholder 2">
            <a:extLst>
              <a:ext uri="{FF2B5EF4-FFF2-40B4-BE49-F238E27FC236}">
                <a16:creationId xmlns:a16="http://schemas.microsoft.com/office/drawing/2014/main" id="{DD014820-3958-F8C6-CCE9-69EE289E36B6}"/>
              </a:ext>
            </a:extLst>
          </p:cNvPr>
          <p:cNvSpPr>
            <a:spLocks noGrp="1"/>
          </p:cNvSpPr>
          <p:nvPr>
            <p:ph idx="1"/>
          </p:nvPr>
        </p:nvSpPr>
        <p:spPr/>
        <p:txBody>
          <a:bodyPr>
            <a:normAutofit/>
          </a:bodyPr>
          <a:lstStyle/>
          <a:p>
            <a:pPr marL="0" indent="0" algn="l">
              <a:buNone/>
            </a:pPr>
            <a:r>
              <a:rPr lang="en-US" sz="4000" dirty="0"/>
              <a:t>In the general population, individuals with discordant CDI testing (i.e., PCR1/toxin EIA2) have favorable outcomes relative to those who are toxin EIA positive </a:t>
            </a:r>
          </a:p>
        </p:txBody>
      </p:sp>
    </p:spTree>
    <p:extLst>
      <p:ext uri="{BB962C8B-B14F-4D97-AF65-F5344CB8AC3E}">
        <p14:creationId xmlns:p14="http://schemas.microsoft.com/office/powerpoint/2010/main" val="3134400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8B05-CF4D-8D83-FE4B-08F66D0B3224}"/>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CA11AFA8-6EB8-59E9-BCCA-85A9630E46D8}"/>
              </a:ext>
            </a:extLst>
          </p:cNvPr>
          <p:cNvSpPr>
            <a:spLocks noGrp="1"/>
          </p:cNvSpPr>
          <p:nvPr>
            <p:ph idx="1"/>
          </p:nvPr>
        </p:nvSpPr>
        <p:spPr>
          <a:xfrm>
            <a:off x="1141412" y="1085850"/>
            <a:ext cx="9905999" cy="4705351"/>
          </a:xfrm>
        </p:spPr>
        <p:txBody>
          <a:bodyPr>
            <a:normAutofit/>
          </a:bodyPr>
          <a:lstStyle/>
          <a:p>
            <a:pPr marL="0" indent="0" algn="l">
              <a:buNone/>
            </a:pPr>
            <a:r>
              <a:rPr lang="en-US" sz="3200" dirty="0"/>
              <a:t>A substantial improvement in diarrheal symptoms from anti–C. difficile antibiotics suggests CDI, although IBD activity may transiently benefit from antibiotic treatments in absence of CDI.</a:t>
            </a:r>
          </a:p>
          <a:p>
            <a:pPr marL="0" indent="0" algn="l">
              <a:buNone/>
            </a:pPr>
            <a:r>
              <a:rPr lang="en-US" sz="3200" dirty="0"/>
              <a:t> On the other hand, administering antibiotics can worsen intestinal dysbiosis and is not currently an evidence-based strategy.</a:t>
            </a:r>
            <a:endParaRPr lang="fa-IR" sz="3200" dirty="0"/>
          </a:p>
        </p:txBody>
      </p:sp>
    </p:spTree>
    <p:extLst>
      <p:ext uri="{BB962C8B-B14F-4D97-AF65-F5344CB8AC3E}">
        <p14:creationId xmlns:p14="http://schemas.microsoft.com/office/powerpoint/2010/main" val="4167568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22B8A-E98A-887D-A1F2-62A792788D4D}"/>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id="{8EBB6A60-B1DE-3FBE-2404-251D2B9ED284}"/>
              </a:ext>
            </a:extLst>
          </p:cNvPr>
          <p:cNvPicPr>
            <a:picLocks noGrp="1" noChangeAspect="1"/>
          </p:cNvPicPr>
          <p:nvPr>
            <p:ph idx="1"/>
          </p:nvPr>
        </p:nvPicPr>
        <p:blipFill>
          <a:blip r:embed="rId2"/>
          <a:stretch>
            <a:fillRect/>
          </a:stretch>
        </p:blipFill>
        <p:spPr>
          <a:xfrm>
            <a:off x="657224" y="300039"/>
            <a:ext cx="10729913" cy="6257924"/>
          </a:xfrm>
        </p:spPr>
      </p:pic>
    </p:spTree>
    <p:extLst>
      <p:ext uri="{BB962C8B-B14F-4D97-AF65-F5344CB8AC3E}">
        <p14:creationId xmlns:p14="http://schemas.microsoft.com/office/powerpoint/2010/main" val="4137213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22374-6ABA-C1E7-C9E9-AECB1410FF36}"/>
              </a:ext>
            </a:extLst>
          </p:cNvPr>
          <p:cNvSpPr>
            <a:spLocks noGrp="1"/>
          </p:cNvSpPr>
          <p:nvPr>
            <p:ph type="title"/>
          </p:nvPr>
        </p:nvSpPr>
        <p:spPr/>
        <p:txBody>
          <a:bodyPr/>
          <a:lstStyle/>
          <a:p>
            <a:r>
              <a:rPr lang="en-US" dirty="0"/>
              <a:t>Additional supportive testing</a:t>
            </a:r>
            <a:endParaRPr lang="fa-IR" dirty="0"/>
          </a:p>
        </p:txBody>
      </p:sp>
      <p:sp>
        <p:nvSpPr>
          <p:cNvPr id="3" name="Content Placeholder 2">
            <a:extLst>
              <a:ext uri="{FF2B5EF4-FFF2-40B4-BE49-F238E27FC236}">
                <a16:creationId xmlns:a16="http://schemas.microsoft.com/office/drawing/2014/main" id="{13AF2FF4-6FB7-5C39-3CCD-B451777771AB}"/>
              </a:ext>
            </a:extLst>
          </p:cNvPr>
          <p:cNvSpPr>
            <a:spLocks noGrp="1"/>
          </p:cNvSpPr>
          <p:nvPr>
            <p:ph idx="1"/>
          </p:nvPr>
        </p:nvSpPr>
        <p:spPr>
          <a:xfrm>
            <a:off x="1141412" y="1828800"/>
            <a:ext cx="9905999" cy="3962401"/>
          </a:xfrm>
        </p:spPr>
        <p:txBody>
          <a:bodyPr>
            <a:normAutofit/>
          </a:bodyPr>
          <a:lstStyle/>
          <a:p>
            <a:pPr marL="0" indent="0" algn="l">
              <a:buNone/>
            </a:pPr>
            <a:r>
              <a:rPr lang="en-US" sz="2800" dirty="0"/>
              <a:t>Procalcitonin is a biomarker for acute bacterial inflammatory</a:t>
            </a:r>
          </a:p>
          <a:p>
            <a:pPr marL="0" indent="0" algn="l">
              <a:buNone/>
            </a:pPr>
            <a:r>
              <a:rPr lang="en-US" sz="2800" dirty="0"/>
              <a:t>conditions that is neither elevated by IBD nor affected by immunosuppressive medications.</a:t>
            </a:r>
          </a:p>
          <a:p>
            <a:pPr marL="0" indent="0" algn="l">
              <a:buNone/>
            </a:pPr>
            <a:r>
              <a:rPr lang="en-US" sz="2800" dirty="0"/>
              <a:t>it may have diagnostic benefits in distinguishing colonization from CDI in patients with IBD, although the observational evidence is controversial </a:t>
            </a:r>
            <a:endParaRPr lang="fa-IR" sz="2800" dirty="0"/>
          </a:p>
        </p:txBody>
      </p:sp>
    </p:spTree>
    <p:extLst>
      <p:ext uri="{BB962C8B-B14F-4D97-AF65-F5344CB8AC3E}">
        <p14:creationId xmlns:p14="http://schemas.microsoft.com/office/powerpoint/2010/main" val="152649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F7DA-07EC-E43D-C4EF-936B4980D6B0}"/>
              </a:ext>
            </a:extLst>
          </p:cNvPr>
          <p:cNvSpPr>
            <a:spLocks noGrp="1"/>
          </p:cNvSpPr>
          <p:nvPr>
            <p:ph type="title"/>
          </p:nvPr>
        </p:nvSpPr>
        <p:spPr>
          <a:xfrm>
            <a:off x="1141413" y="618518"/>
            <a:ext cx="9905998" cy="81570"/>
          </a:xfrm>
        </p:spPr>
        <p:txBody>
          <a:bodyPr>
            <a:normAutofit fontScale="90000"/>
          </a:bodyPr>
          <a:lstStyle/>
          <a:p>
            <a:endParaRPr lang="fa-IR" dirty="0"/>
          </a:p>
        </p:txBody>
      </p:sp>
      <p:sp>
        <p:nvSpPr>
          <p:cNvPr id="3" name="Content Placeholder 2">
            <a:extLst>
              <a:ext uri="{FF2B5EF4-FFF2-40B4-BE49-F238E27FC236}">
                <a16:creationId xmlns:a16="http://schemas.microsoft.com/office/drawing/2014/main" id="{D5C36F69-61B9-73F3-CBF9-41DF1E78A88A}"/>
              </a:ext>
            </a:extLst>
          </p:cNvPr>
          <p:cNvSpPr>
            <a:spLocks noGrp="1"/>
          </p:cNvSpPr>
          <p:nvPr>
            <p:ph idx="1"/>
          </p:nvPr>
        </p:nvSpPr>
        <p:spPr>
          <a:xfrm>
            <a:off x="1141412" y="1014413"/>
            <a:ext cx="9905999" cy="5529262"/>
          </a:xfrm>
        </p:spPr>
        <p:txBody>
          <a:bodyPr>
            <a:normAutofit/>
          </a:bodyPr>
          <a:lstStyle/>
          <a:p>
            <a:pPr marL="0" indent="0" algn="l">
              <a:buNone/>
            </a:pPr>
            <a:r>
              <a:rPr lang="en-US" sz="3600" dirty="0"/>
              <a:t>Patients with IBD are 5 times more likely to develop C. difficile infection (CDI) than patients without IBD.</a:t>
            </a:r>
          </a:p>
          <a:p>
            <a:pPr marL="0" indent="0" algn="l">
              <a:buNone/>
            </a:pPr>
            <a:r>
              <a:rPr lang="en-US" sz="3600" dirty="0"/>
              <a:t>Approximately5%–13% of patients with IBD presenting with new-onset symptoms will test positive for C. difficile and will have worse outcomes including increased risk of surgery and prolonged hospitalization </a:t>
            </a:r>
            <a:endParaRPr lang="fa-IR" sz="3600" dirty="0"/>
          </a:p>
        </p:txBody>
      </p:sp>
    </p:spTree>
    <p:extLst>
      <p:ext uri="{BB962C8B-B14F-4D97-AF65-F5344CB8AC3E}">
        <p14:creationId xmlns:p14="http://schemas.microsoft.com/office/powerpoint/2010/main" val="1838621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6B31-44EB-88B5-6AF2-121DDB7F6EA4}"/>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995BF287-6042-BD45-E64E-AE5AC8F18716}"/>
              </a:ext>
            </a:extLst>
          </p:cNvPr>
          <p:cNvSpPr>
            <a:spLocks noGrp="1"/>
          </p:cNvSpPr>
          <p:nvPr>
            <p:ph idx="1"/>
          </p:nvPr>
        </p:nvSpPr>
        <p:spPr/>
        <p:txBody>
          <a:bodyPr>
            <a:normAutofit/>
          </a:bodyPr>
          <a:lstStyle/>
          <a:p>
            <a:pPr marL="0" indent="0" algn="l">
              <a:buNone/>
            </a:pPr>
            <a:r>
              <a:rPr lang="en-US" sz="4000" dirty="0"/>
              <a:t>Although not used clinically, stool cytokines, such as interleukin 1b, may help distinguish between C. difficile colonization and CDI </a:t>
            </a:r>
            <a:endParaRPr lang="fa-IR" sz="4000" dirty="0"/>
          </a:p>
        </p:txBody>
      </p:sp>
    </p:spTree>
    <p:extLst>
      <p:ext uri="{BB962C8B-B14F-4D97-AF65-F5344CB8AC3E}">
        <p14:creationId xmlns:p14="http://schemas.microsoft.com/office/powerpoint/2010/main" val="430841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AF30-D67A-D7BC-83C9-4DBB8C69D87B}"/>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799C7977-F5D3-D827-C41C-A67630314443}"/>
              </a:ext>
            </a:extLst>
          </p:cNvPr>
          <p:cNvSpPr>
            <a:spLocks noGrp="1"/>
          </p:cNvSpPr>
          <p:nvPr>
            <p:ph idx="1"/>
          </p:nvPr>
        </p:nvSpPr>
        <p:spPr/>
        <p:txBody>
          <a:bodyPr>
            <a:normAutofit fontScale="92500"/>
          </a:bodyPr>
          <a:lstStyle/>
          <a:p>
            <a:pPr marL="0" indent="0" algn="l">
              <a:buNone/>
            </a:pPr>
            <a:r>
              <a:rPr lang="en-US" sz="3200" dirty="0"/>
              <a:t>Ultimately, no single clinical symptom, sign, or laboratory test</a:t>
            </a:r>
          </a:p>
          <a:p>
            <a:pPr marL="0" indent="0" algn="l">
              <a:buNone/>
            </a:pPr>
            <a:r>
              <a:rPr lang="en-US" sz="3200" dirty="0"/>
              <a:t>can definitively diagnose CDI. IBD providers must balance the</a:t>
            </a:r>
          </a:p>
          <a:p>
            <a:pPr marL="0" indent="0" algn="l">
              <a:buNone/>
            </a:pPr>
            <a:r>
              <a:rPr lang="en-US" sz="3200" dirty="0"/>
              <a:t>pros and cons of treating CDI with or without concurrent IBD</a:t>
            </a:r>
          </a:p>
          <a:p>
            <a:pPr marL="0" indent="0" algn="l">
              <a:buNone/>
            </a:pPr>
            <a:r>
              <a:rPr lang="en-US" sz="3200" dirty="0"/>
              <a:t>treatment. In many cases, it may be better to err on the side of</a:t>
            </a:r>
          </a:p>
          <a:p>
            <a:pPr marL="0" indent="0" algn="l">
              <a:buNone/>
            </a:pPr>
            <a:r>
              <a:rPr lang="en-US" sz="3200" dirty="0"/>
              <a:t>treating for CDI</a:t>
            </a:r>
            <a:endParaRPr lang="fa-IR" sz="3200" dirty="0"/>
          </a:p>
        </p:txBody>
      </p:sp>
    </p:spTree>
    <p:extLst>
      <p:ext uri="{BB962C8B-B14F-4D97-AF65-F5344CB8AC3E}">
        <p14:creationId xmlns:p14="http://schemas.microsoft.com/office/powerpoint/2010/main" val="1200201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E93B2-B3DB-742F-12A3-66E4905E7E9D}"/>
              </a:ext>
            </a:extLst>
          </p:cNvPr>
          <p:cNvSpPr>
            <a:spLocks noGrp="1"/>
          </p:cNvSpPr>
          <p:nvPr>
            <p:ph type="title"/>
          </p:nvPr>
        </p:nvSpPr>
        <p:spPr/>
        <p:txBody>
          <a:bodyPr/>
          <a:lstStyle/>
          <a:p>
            <a:r>
              <a:rPr lang="en-US" dirty="0"/>
              <a:t>TREATMENT OF CDI IN IBD</a:t>
            </a:r>
            <a:endParaRPr lang="fa-IR" dirty="0"/>
          </a:p>
        </p:txBody>
      </p:sp>
      <p:sp>
        <p:nvSpPr>
          <p:cNvPr id="3" name="Content Placeholder 2">
            <a:extLst>
              <a:ext uri="{FF2B5EF4-FFF2-40B4-BE49-F238E27FC236}">
                <a16:creationId xmlns:a16="http://schemas.microsoft.com/office/drawing/2014/main" id="{C93BD843-72B5-08B1-333D-287D12557A7C}"/>
              </a:ext>
            </a:extLst>
          </p:cNvPr>
          <p:cNvSpPr>
            <a:spLocks noGrp="1"/>
          </p:cNvSpPr>
          <p:nvPr>
            <p:ph idx="1"/>
          </p:nvPr>
        </p:nvSpPr>
        <p:spPr>
          <a:xfrm>
            <a:off x="1141412" y="1843088"/>
            <a:ext cx="9905999" cy="3948113"/>
          </a:xfrm>
        </p:spPr>
        <p:txBody>
          <a:bodyPr>
            <a:normAutofit/>
          </a:bodyPr>
          <a:lstStyle/>
          <a:p>
            <a:pPr marL="0" indent="0" algn="l">
              <a:buNone/>
            </a:pPr>
            <a:r>
              <a:rPr lang="en-US" sz="2800" dirty="0"/>
              <a:t>Once a diagnosis of CDI has been made, treatment generally</a:t>
            </a:r>
          </a:p>
          <a:p>
            <a:pPr marL="0" indent="0" algn="l">
              <a:buNone/>
            </a:pPr>
            <a:r>
              <a:rPr lang="en-US" sz="2800" dirty="0"/>
              <a:t>follows the protocols used for the general population.</a:t>
            </a:r>
          </a:p>
          <a:p>
            <a:pPr marL="0" indent="0" algn="l">
              <a:buNone/>
            </a:pPr>
            <a:r>
              <a:rPr lang="en-US" sz="2800" dirty="0"/>
              <a:t>More narrow-spectrum antibiotics may be preferred in IBD to limit</a:t>
            </a:r>
          </a:p>
          <a:p>
            <a:pPr marL="0" indent="0" algn="l">
              <a:buNone/>
            </a:pPr>
            <a:r>
              <a:rPr lang="en-US" sz="2800" dirty="0"/>
              <a:t>exacerbation of dysbiosis, and advanced nonantibiotic therapies</a:t>
            </a:r>
          </a:p>
          <a:p>
            <a:pPr marL="0" indent="0" algn="l">
              <a:buNone/>
            </a:pPr>
            <a:r>
              <a:rPr lang="en-US" sz="2800" dirty="0"/>
              <a:t>may be considered earlier to prevent CDI recurrence</a:t>
            </a:r>
            <a:endParaRPr lang="fa-IR" sz="2800" dirty="0"/>
          </a:p>
        </p:txBody>
      </p:sp>
    </p:spTree>
    <p:extLst>
      <p:ext uri="{BB962C8B-B14F-4D97-AF65-F5344CB8AC3E}">
        <p14:creationId xmlns:p14="http://schemas.microsoft.com/office/powerpoint/2010/main" val="1868896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510AC-D731-9861-43ED-6B23005486EA}"/>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EA41642C-4EFF-6DCC-41AD-DBAAB2FA05C1}"/>
              </a:ext>
            </a:extLst>
          </p:cNvPr>
          <p:cNvSpPr>
            <a:spLocks noGrp="1"/>
          </p:cNvSpPr>
          <p:nvPr>
            <p:ph idx="1"/>
          </p:nvPr>
        </p:nvSpPr>
        <p:spPr/>
        <p:txBody>
          <a:bodyPr>
            <a:normAutofit/>
          </a:bodyPr>
          <a:lstStyle/>
          <a:p>
            <a:pPr marL="0" indent="0" algn="l">
              <a:buNone/>
            </a:pPr>
            <a:r>
              <a:rPr lang="en-US" sz="3600" dirty="0"/>
              <a:t>Metronidazole is not recommended in patients with IBD, and its use is associated with worse outcomes relative to vancomycin</a:t>
            </a:r>
            <a:endParaRPr lang="fa-IR" sz="3600" dirty="0"/>
          </a:p>
        </p:txBody>
      </p:sp>
    </p:spTree>
    <p:extLst>
      <p:ext uri="{BB962C8B-B14F-4D97-AF65-F5344CB8AC3E}">
        <p14:creationId xmlns:p14="http://schemas.microsoft.com/office/powerpoint/2010/main" val="1557774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EAA47-B1CA-D4D6-7330-1B105EEBDBD3}"/>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B691A9C1-584C-C1ED-B3DF-C43460B25C91}"/>
              </a:ext>
            </a:extLst>
          </p:cNvPr>
          <p:cNvSpPr>
            <a:spLocks noGrp="1"/>
          </p:cNvSpPr>
          <p:nvPr>
            <p:ph idx="1"/>
          </p:nvPr>
        </p:nvSpPr>
        <p:spPr>
          <a:xfrm>
            <a:off x="1141412" y="1900238"/>
            <a:ext cx="9905999" cy="3890963"/>
          </a:xfrm>
        </p:spPr>
        <p:txBody>
          <a:bodyPr>
            <a:normAutofit/>
          </a:bodyPr>
          <a:lstStyle/>
          <a:p>
            <a:pPr marL="0" indent="0" algn="l">
              <a:buNone/>
            </a:pPr>
            <a:r>
              <a:rPr lang="en-US" sz="3200" dirty="0"/>
              <a:t>Fidaxomicin has the theoretical advantage of being</a:t>
            </a:r>
          </a:p>
          <a:p>
            <a:pPr marL="0" indent="0" algn="l">
              <a:buNone/>
            </a:pPr>
            <a:r>
              <a:rPr lang="en-US" sz="3200" dirty="0"/>
              <a:t>bactericidal and more selective in antimicrobial coverage. In</a:t>
            </a:r>
          </a:p>
          <a:p>
            <a:pPr marL="0" indent="0" algn="l">
              <a:buNone/>
            </a:pPr>
            <a:r>
              <a:rPr lang="en-US" sz="3200" dirty="0"/>
              <a:t>patients without IBD, fidaxomicin was noninferior to vancomycin for an initial clinical CDI cure and had lower CDI recurrence rates </a:t>
            </a:r>
            <a:endParaRPr lang="fa-IR" sz="3200" dirty="0"/>
          </a:p>
        </p:txBody>
      </p:sp>
    </p:spTree>
    <p:extLst>
      <p:ext uri="{BB962C8B-B14F-4D97-AF65-F5344CB8AC3E}">
        <p14:creationId xmlns:p14="http://schemas.microsoft.com/office/powerpoint/2010/main" val="67225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59E0F-293D-C387-CE57-9356DAD63139}"/>
              </a:ext>
            </a:extLst>
          </p:cNvPr>
          <p:cNvSpPr>
            <a:spLocks noGrp="1"/>
          </p:cNvSpPr>
          <p:nvPr>
            <p:ph type="title"/>
          </p:nvPr>
        </p:nvSpPr>
        <p:spPr>
          <a:xfrm>
            <a:off x="1141413" y="618518"/>
            <a:ext cx="9905998" cy="81570"/>
          </a:xfrm>
        </p:spPr>
        <p:txBody>
          <a:bodyPr>
            <a:normAutofit fontScale="90000"/>
          </a:bodyPr>
          <a:lstStyle/>
          <a:p>
            <a:endParaRPr lang="fa-IR" dirty="0"/>
          </a:p>
        </p:txBody>
      </p:sp>
      <p:sp>
        <p:nvSpPr>
          <p:cNvPr id="3" name="Content Placeholder 2">
            <a:extLst>
              <a:ext uri="{FF2B5EF4-FFF2-40B4-BE49-F238E27FC236}">
                <a16:creationId xmlns:a16="http://schemas.microsoft.com/office/drawing/2014/main" id="{AF76878C-4B79-6196-2DE8-62C798D426A2}"/>
              </a:ext>
            </a:extLst>
          </p:cNvPr>
          <p:cNvSpPr>
            <a:spLocks noGrp="1"/>
          </p:cNvSpPr>
          <p:nvPr>
            <p:ph idx="1"/>
          </p:nvPr>
        </p:nvSpPr>
        <p:spPr>
          <a:xfrm>
            <a:off x="1141412" y="442913"/>
            <a:ext cx="9905999" cy="5348288"/>
          </a:xfrm>
        </p:spPr>
        <p:txBody>
          <a:bodyPr>
            <a:normAutofit fontScale="92500" lnSpcReduction="10000"/>
          </a:bodyPr>
          <a:lstStyle/>
          <a:p>
            <a:pPr marL="0" indent="0" algn="l">
              <a:buNone/>
            </a:pPr>
            <a:r>
              <a:rPr lang="en-US" sz="3200" dirty="0"/>
              <a:t>Unfortunately, patients with IBD were excluded from the trial. In a prospective pharmacokinetic study of fidaxomicin, 80% of patients with IBD had a clinical response with no safety</a:t>
            </a:r>
          </a:p>
          <a:p>
            <a:pPr marL="0" indent="0" algn="l">
              <a:buNone/>
            </a:pPr>
            <a:r>
              <a:rPr lang="en-US" sz="3200" dirty="0"/>
              <a:t>signals noted. </a:t>
            </a:r>
          </a:p>
          <a:p>
            <a:pPr marL="0" indent="0" algn="l">
              <a:buNone/>
            </a:pPr>
            <a:r>
              <a:rPr lang="en-US" sz="3200" dirty="0"/>
              <a:t>Fidaxomicin absorption and metabolism seemed similar to those in the general population. Retrospective</a:t>
            </a:r>
          </a:p>
          <a:p>
            <a:pPr marL="0" indent="0" algn="l">
              <a:buNone/>
            </a:pPr>
            <a:r>
              <a:rPr lang="en-US" sz="3200" dirty="0"/>
              <a:t>observational studies of fidaxomicin report initial cure rates be-</a:t>
            </a:r>
          </a:p>
          <a:p>
            <a:pPr marL="0" indent="0" algn="l">
              <a:buNone/>
            </a:pPr>
            <a:r>
              <a:rPr lang="en-US" sz="3200" dirty="0"/>
              <a:t>tween 61% and 100% in patients with IBD, with a CDI recurrence rate of 19%–30% </a:t>
            </a:r>
            <a:endParaRPr lang="fa-IR" sz="3200" dirty="0"/>
          </a:p>
        </p:txBody>
      </p:sp>
    </p:spTree>
    <p:extLst>
      <p:ext uri="{BB962C8B-B14F-4D97-AF65-F5344CB8AC3E}">
        <p14:creationId xmlns:p14="http://schemas.microsoft.com/office/powerpoint/2010/main" val="1433126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68FD-406F-0151-8FE9-79DA338F8BDD}"/>
              </a:ext>
            </a:extLst>
          </p:cNvPr>
          <p:cNvSpPr>
            <a:spLocks noGrp="1"/>
          </p:cNvSpPr>
          <p:nvPr>
            <p:ph type="title"/>
          </p:nvPr>
        </p:nvSpPr>
        <p:spPr>
          <a:xfrm flipV="1">
            <a:off x="1141413" y="572799"/>
            <a:ext cx="9905998" cy="45719"/>
          </a:xfrm>
        </p:spPr>
        <p:txBody>
          <a:bodyPr>
            <a:normAutofit fontScale="90000"/>
          </a:bodyPr>
          <a:lstStyle/>
          <a:p>
            <a:endParaRPr lang="fa-IR" dirty="0"/>
          </a:p>
        </p:txBody>
      </p:sp>
      <p:sp>
        <p:nvSpPr>
          <p:cNvPr id="3" name="Content Placeholder 2">
            <a:extLst>
              <a:ext uri="{FF2B5EF4-FFF2-40B4-BE49-F238E27FC236}">
                <a16:creationId xmlns:a16="http://schemas.microsoft.com/office/drawing/2014/main" id="{1D92E7A5-CD45-CF58-6871-980F9C8D1F13}"/>
              </a:ext>
            </a:extLst>
          </p:cNvPr>
          <p:cNvSpPr>
            <a:spLocks noGrp="1"/>
          </p:cNvSpPr>
          <p:nvPr>
            <p:ph idx="1"/>
          </p:nvPr>
        </p:nvSpPr>
        <p:spPr>
          <a:xfrm>
            <a:off x="1141412" y="228600"/>
            <a:ext cx="9905999" cy="6143625"/>
          </a:xfrm>
        </p:spPr>
        <p:txBody>
          <a:bodyPr>
            <a:normAutofit fontScale="92500" lnSpcReduction="10000"/>
          </a:bodyPr>
          <a:lstStyle/>
          <a:p>
            <a:pPr marL="0" indent="0" algn="l">
              <a:buNone/>
            </a:pPr>
            <a:r>
              <a:rPr lang="en-US" sz="2800" dirty="0"/>
              <a:t>Concurrent treatment of the underlying IBD is of critical</a:t>
            </a:r>
          </a:p>
          <a:p>
            <a:pPr marL="0" indent="0" algn="l">
              <a:buNone/>
            </a:pPr>
            <a:r>
              <a:rPr lang="en-US" sz="2800" dirty="0"/>
              <a:t>importance when managing CDI. </a:t>
            </a:r>
          </a:p>
          <a:p>
            <a:pPr marL="0" indent="0" algn="l">
              <a:buNone/>
            </a:pPr>
            <a:r>
              <a:rPr lang="en-US" sz="2800" dirty="0"/>
              <a:t>An intuitive decision to hold</a:t>
            </a:r>
          </a:p>
          <a:p>
            <a:pPr marL="0" indent="0" algn="l">
              <a:buNone/>
            </a:pPr>
            <a:r>
              <a:rPr lang="en-US" sz="2800" dirty="0"/>
              <a:t>immunosuppressive medications is highly problematic because</a:t>
            </a:r>
          </a:p>
          <a:p>
            <a:pPr marL="0" indent="0" algn="l">
              <a:buNone/>
            </a:pPr>
            <a:r>
              <a:rPr lang="en-US" sz="2800" dirty="0"/>
              <a:t>many therapies for IBD have a prolonged half-life and cannot be</a:t>
            </a:r>
            <a:endParaRPr lang="fa-IR" sz="2800" dirty="0"/>
          </a:p>
          <a:p>
            <a:pPr marL="0" indent="0" algn="l">
              <a:buNone/>
            </a:pPr>
            <a:r>
              <a:rPr lang="en-US" sz="2800" dirty="0"/>
              <a:t>easily turned off. More importantly, continued inflammatory</a:t>
            </a:r>
          </a:p>
          <a:p>
            <a:pPr marL="0" indent="0" algn="l">
              <a:buNone/>
            </a:pPr>
            <a:r>
              <a:rPr lang="en-US" sz="2800" dirty="0"/>
              <a:t>activity driven by IBD worsens dysbiosis and further disrupts the</a:t>
            </a:r>
          </a:p>
          <a:p>
            <a:pPr marL="0" indent="0" algn="l">
              <a:buNone/>
            </a:pPr>
            <a:r>
              <a:rPr lang="en-US" sz="2800" dirty="0"/>
              <a:t>gut barrier function, factors that synergize with CDI </a:t>
            </a:r>
            <a:r>
              <a:rPr lang="en-US" sz="2800" dirty="0" err="1"/>
              <a:t>pathoge</a:t>
            </a:r>
            <a:r>
              <a:rPr lang="en-US" sz="2800" dirty="0"/>
              <a:t>-</a:t>
            </a:r>
          </a:p>
          <a:p>
            <a:pPr marL="0" indent="0" algn="l">
              <a:buNone/>
            </a:pPr>
            <a:r>
              <a:rPr lang="en-US" sz="2800" dirty="0" err="1"/>
              <a:t>nicity</a:t>
            </a:r>
            <a:r>
              <a:rPr lang="en-US" sz="2800" dirty="0"/>
              <a:t>. Thus, rather than holding IBD medications, we prefer to</a:t>
            </a:r>
          </a:p>
          <a:p>
            <a:pPr marL="0" indent="0" algn="l">
              <a:buNone/>
            </a:pPr>
            <a:r>
              <a:rPr lang="en-US" sz="2800" dirty="0"/>
              <a:t>continue the underlying IBD therapy with a plan to re-evaluate</a:t>
            </a:r>
          </a:p>
          <a:p>
            <a:pPr marL="0" indent="0" algn="l">
              <a:buNone/>
            </a:pPr>
            <a:r>
              <a:rPr lang="en-US" sz="2800" dirty="0"/>
              <a:t>the IBD after CDI and optimize IBD treatment if needed</a:t>
            </a:r>
            <a:endParaRPr lang="fa-IR" sz="2800" dirty="0"/>
          </a:p>
        </p:txBody>
      </p:sp>
    </p:spTree>
    <p:extLst>
      <p:ext uri="{BB962C8B-B14F-4D97-AF65-F5344CB8AC3E}">
        <p14:creationId xmlns:p14="http://schemas.microsoft.com/office/powerpoint/2010/main" val="1495189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B81B-65FC-3A19-E939-95B134DD82CA}"/>
              </a:ext>
            </a:extLst>
          </p:cNvPr>
          <p:cNvSpPr>
            <a:spLocks noGrp="1"/>
          </p:cNvSpPr>
          <p:nvPr>
            <p:ph type="title"/>
          </p:nvPr>
        </p:nvSpPr>
        <p:spPr/>
        <p:txBody>
          <a:bodyPr/>
          <a:lstStyle/>
          <a:p>
            <a:r>
              <a:rPr lang="en-US" dirty="0"/>
              <a:t>PREVENTION OF CDI RECURRENCE IN PATIENTS</a:t>
            </a:r>
            <a:br>
              <a:rPr lang="en-US" dirty="0"/>
            </a:br>
            <a:r>
              <a:rPr lang="en-US" dirty="0"/>
              <a:t>WITH IBD</a:t>
            </a:r>
            <a:endParaRPr lang="fa-IR" dirty="0"/>
          </a:p>
        </p:txBody>
      </p:sp>
      <p:sp>
        <p:nvSpPr>
          <p:cNvPr id="3" name="Content Placeholder 2">
            <a:extLst>
              <a:ext uri="{FF2B5EF4-FFF2-40B4-BE49-F238E27FC236}">
                <a16:creationId xmlns:a16="http://schemas.microsoft.com/office/drawing/2014/main" id="{41B7C0AE-67D7-DD60-7BB5-7BE980AD4EE1}"/>
              </a:ext>
            </a:extLst>
          </p:cNvPr>
          <p:cNvSpPr>
            <a:spLocks noGrp="1"/>
          </p:cNvSpPr>
          <p:nvPr>
            <p:ph idx="1"/>
          </p:nvPr>
        </p:nvSpPr>
        <p:spPr/>
        <p:txBody>
          <a:bodyPr>
            <a:normAutofit/>
          </a:bodyPr>
          <a:lstStyle/>
          <a:p>
            <a:pPr marL="0" indent="0" algn="l">
              <a:buNone/>
            </a:pPr>
            <a:r>
              <a:rPr lang="en-US" sz="3600" dirty="0"/>
              <a:t>Patients with IBD should be considered “high” risk of CDI recurrence because of the underlying IBD-driven dysbiosis. After initial antibiotic treatment, it is important to consider preventative strategies that mitigate future CDI</a:t>
            </a:r>
            <a:endParaRPr lang="fa-IR" sz="3600" dirty="0"/>
          </a:p>
        </p:txBody>
      </p:sp>
    </p:spTree>
    <p:extLst>
      <p:ext uri="{BB962C8B-B14F-4D97-AF65-F5344CB8AC3E}">
        <p14:creationId xmlns:p14="http://schemas.microsoft.com/office/powerpoint/2010/main" val="2918496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9DDB-8FCB-3A87-AA36-B8124996735B}"/>
              </a:ext>
            </a:extLst>
          </p:cNvPr>
          <p:cNvSpPr>
            <a:spLocks noGrp="1"/>
          </p:cNvSpPr>
          <p:nvPr>
            <p:ph type="title"/>
          </p:nvPr>
        </p:nvSpPr>
        <p:spPr/>
        <p:txBody>
          <a:bodyPr/>
          <a:lstStyle/>
          <a:p>
            <a:r>
              <a:rPr lang="en-US" dirty="0"/>
              <a:t>Extended antibiotic regimens</a:t>
            </a:r>
            <a:endParaRPr lang="fa-IR" dirty="0"/>
          </a:p>
        </p:txBody>
      </p:sp>
      <p:sp>
        <p:nvSpPr>
          <p:cNvPr id="3" name="Content Placeholder 2">
            <a:extLst>
              <a:ext uri="{FF2B5EF4-FFF2-40B4-BE49-F238E27FC236}">
                <a16:creationId xmlns:a16="http://schemas.microsoft.com/office/drawing/2014/main" id="{23AD441C-3CEC-A3CD-581E-CAC3FAF20ED6}"/>
              </a:ext>
            </a:extLst>
          </p:cNvPr>
          <p:cNvSpPr>
            <a:spLocks noGrp="1"/>
          </p:cNvSpPr>
          <p:nvPr>
            <p:ph idx="1"/>
          </p:nvPr>
        </p:nvSpPr>
        <p:spPr>
          <a:xfrm>
            <a:off x="1141412" y="1900238"/>
            <a:ext cx="9905999" cy="3890963"/>
          </a:xfrm>
        </p:spPr>
        <p:txBody>
          <a:bodyPr>
            <a:normAutofit/>
          </a:bodyPr>
          <a:lstStyle/>
          <a:p>
            <a:pPr marL="0" indent="0" algn="l">
              <a:buNone/>
            </a:pPr>
            <a:r>
              <a:rPr lang="en-US" sz="2800" dirty="0"/>
              <a:t>Longer duration vancomycin is associated with lower C. difficile</a:t>
            </a:r>
          </a:p>
          <a:p>
            <a:pPr marL="0" indent="0" algn="l">
              <a:buNone/>
            </a:pPr>
            <a:r>
              <a:rPr lang="en-US" sz="2800" dirty="0"/>
              <a:t>toxin gene detection by PCR with compared with standard duration , and low-dose vancomycin has been effective at preventing CDI recurrence in high-risk individuals</a:t>
            </a:r>
            <a:endParaRPr lang="fa-IR" sz="2800" dirty="0"/>
          </a:p>
        </p:txBody>
      </p:sp>
    </p:spTree>
    <p:extLst>
      <p:ext uri="{BB962C8B-B14F-4D97-AF65-F5344CB8AC3E}">
        <p14:creationId xmlns:p14="http://schemas.microsoft.com/office/powerpoint/2010/main" val="3839387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6309-7B6A-9D67-27A9-49E4305A14E4}"/>
              </a:ext>
            </a:extLst>
          </p:cNvPr>
          <p:cNvSpPr>
            <a:spLocks noGrp="1"/>
          </p:cNvSpPr>
          <p:nvPr>
            <p:ph type="title"/>
          </p:nvPr>
        </p:nvSpPr>
        <p:spPr/>
        <p:txBody>
          <a:bodyPr/>
          <a:lstStyle/>
          <a:p>
            <a:r>
              <a:rPr lang="en-US" dirty="0"/>
              <a:t>Microbiota-based therapies</a:t>
            </a:r>
            <a:endParaRPr lang="fa-IR" dirty="0"/>
          </a:p>
        </p:txBody>
      </p:sp>
      <p:sp>
        <p:nvSpPr>
          <p:cNvPr id="3" name="Content Placeholder 2">
            <a:extLst>
              <a:ext uri="{FF2B5EF4-FFF2-40B4-BE49-F238E27FC236}">
                <a16:creationId xmlns:a16="http://schemas.microsoft.com/office/drawing/2014/main" id="{940AF20F-4822-CD7E-E4BE-90062E04B6D0}"/>
              </a:ext>
            </a:extLst>
          </p:cNvPr>
          <p:cNvSpPr>
            <a:spLocks noGrp="1"/>
          </p:cNvSpPr>
          <p:nvPr>
            <p:ph idx="1"/>
          </p:nvPr>
        </p:nvSpPr>
        <p:spPr/>
        <p:txBody>
          <a:bodyPr>
            <a:normAutofit/>
          </a:bodyPr>
          <a:lstStyle/>
          <a:p>
            <a:pPr marL="0" indent="0" algn="l">
              <a:buNone/>
            </a:pPr>
            <a:r>
              <a:rPr lang="en-US" sz="3600" dirty="0"/>
              <a:t>FMT has emerged as a highly effective strategy to prevent CDI recurrence, and it is endorsed by numerous gastroenterology and infectious disease societies</a:t>
            </a:r>
            <a:endParaRPr lang="fa-IR" sz="3600" dirty="0"/>
          </a:p>
        </p:txBody>
      </p:sp>
    </p:spTree>
    <p:extLst>
      <p:ext uri="{BB962C8B-B14F-4D97-AF65-F5344CB8AC3E}">
        <p14:creationId xmlns:p14="http://schemas.microsoft.com/office/powerpoint/2010/main" val="3100266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44E1-4310-4B5D-DDB9-0CB23EB70816}"/>
              </a:ext>
            </a:extLst>
          </p:cNvPr>
          <p:cNvSpPr>
            <a:spLocks noGrp="1"/>
          </p:cNvSpPr>
          <p:nvPr>
            <p:ph type="title"/>
          </p:nvPr>
        </p:nvSpPr>
        <p:spPr>
          <a:xfrm>
            <a:off x="1141413" y="618518"/>
            <a:ext cx="9905998" cy="281595"/>
          </a:xfrm>
        </p:spPr>
        <p:txBody>
          <a:bodyPr>
            <a:normAutofit fontScale="90000"/>
          </a:bodyPr>
          <a:lstStyle/>
          <a:p>
            <a:endParaRPr lang="fa-IR" dirty="0"/>
          </a:p>
        </p:txBody>
      </p:sp>
      <p:sp>
        <p:nvSpPr>
          <p:cNvPr id="3" name="Content Placeholder 2">
            <a:extLst>
              <a:ext uri="{FF2B5EF4-FFF2-40B4-BE49-F238E27FC236}">
                <a16:creationId xmlns:a16="http://schemas.microsoft.com/office/drawing/2014/main" id="{A7DD8BCE-C582-08CA-580B-FDA4EE20B952}"/>
              </a:ext>
            </a:extLst>
          </p:cNvPr>
          <p:cNvSpPr>
            <a:spLocks noGrp="1"/>
          </p:cNvSpPr>
          <p:nvPr>
            <p:ph idx="1"/>
          </p:nvPr>
        </p:nvSpPr>
        <p:spPr>
          <a:xfrm>
            <a:off x="1141412" y="1228725"/>
            <a:ext cx="9905999" cy="4562476"/>
          </a:xfrm>
        </p:spPr>
        <p:txBody>
          <a:bodyPr>
            <a:normAutofit/>
          </a:bodyPr>
          <a:lstStyle/>
          <a:p>
            <a:pPr marL="0" indent="0" algn="ctr" rtl="0">
              <a:buNone/>
            </a:pPr>
            <a:r>
              <a:rPr lang="en-US" sz="3600" dirty="0"/>
              <a:t>It is unclear whether CDI leads to worse IBD outcomes or</a:t>
            </a:r>
          </a:p>
          <a:p>
            <a:pPr marL="0" indent="0" algn="l" rtl="0">
              <a:buNone/>
            </a:pPr>
            <a:r>
              <a:rPr lang="en-US" sz="3600" dirty="0"/>
              <a:t>whether individuals with more aggressive IBD are more likely to have CDI.</a:t>
            </a:r>
          </a:p>
          <a:p>
            <a:pPr marL="0" indent="0" algn="ctr" rtl="0">
              <a:buNone/>
            </a:pPr>
            <a:r>
              <a:rPr lang="en-US" sz="3600" dirty="0">
                <a:solidFill>
                  <a:srgbClr val="FF0000"/>
                </a:solidFill>
              </a:rPr>
              <a:t> Both situations may exist</a:t>
            </a:r>
            <a:endParaRPr lang="fa-IR" sz="3600" dirty="0">
              <a:solidFill>
                <a:srgbClr val="FF0000"/>
              </a:solidFill>
            </a:endParaRPr>
          </a:p>
        </p:txBody>
      </p:sp>
    </p:spTree>
    <p:extLst>
      <p:ext uri="{BB962C8B-B14F-4D97-AF65-F5344CB8AC3E}">
        <p14:creationId xmlns:p14="http://schemas.microsoft.com/office/powerpoint/2010/main" val="1329379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D7DB-57A4-A2BB-7299-0BA34AAF316D}"/>
              </a:ext>
            </a:extLst>
          </p:cNvPr>
          <p:cNvSpPr>
            <a:spLocks noGrp="1"/>
          </p:cNvSpPr>
          <p:nvPr>
            <p:ph type="title"/>
          </p:nvPr>
        </p:nvSpPr>
        <p:spPr/>
        <p:txBody>
          <a:bodyPr/>
          <a:lstStyle/>
          <a:p>
            <a:r>
              <a:rPr lang="en-US" dirty="0" err="1"/>
              <a:t>Bezlotoxumab</a:t>
            </a:r>
            <a:endParaRPr lang="fa-IR" dirty="0"/>
          </a:p>
        </p:txBody>
      </p:sp>
      <p:sp>
        <p:nvSpPr>
          <p:cNvPr id="3" name="Content Placeholder 2">
            <a:extLst>
              <a:ext uri="{FF2B5EF4-FFF2-40B4-BE49-F238E27FC236}">
                <a16:creationId xmlns:a16="http://schemas.microsoft.com/office/drawing/2014/main" id="{8EFB1BCB-CAD5-23E9-5FD4-A5E083E83BD1}"/>
              </a:ext>
            </a:extLst>
          </p:cNvPr>
          <p:cNvSpPr>
            <a:spLocks noGrp="1"/>
          </p:cNvSpPr>
          <p:nvPr>
            <p:ph idx="1"/>
          </p:nvPr>
        </p:nvSpPr>
        <p:spPr/>
        <p:txBody>
          <a:bodyPr>
            <a:normAutofit fontScale="92500"/>
          </a:bodyPr>
          <a:lstStyle/>
          <a:p>
            <a:pPr marL="0" indent="0" algn="l">
              <a:buNone/>
            </a:pPr>
            <a:r>
              <a:rPr lang="en-US" sz="3200" dirty="0" err="1"/>
              <a:t>Bezlotoxumab</a:t>
            </a:r>
            <a:r>
              <a:rPr lang="en-US" sz="3200" dirty="0"/>
              <a:t> is a monoclonal antibody against C. difficile toxin</a:t>
            </a:r>
          </a:p>
          <a:p>
            <a:pPr marL="0" indent="0" algn="l">
              <a:buNone/>
            </a:pPr>
            <a:r>
              <a:rPr lang="en-US" sz="3200" dirty="0"/>
              <a:t>B. It is FDA-approved for the prevention of CDI recurrence.</a:t>
            </a:r>
          </a:p>
          <a:p>
            <a:pPr marL="0" indent="0" algn="l">
              <a:buNone/>
            </a:pPr>
            <a:r>
              <a:rPr lang="en-US" sz="3200" dirty="0"/>
              <a:t>Patients with IBD who received </a:t>
            </a:r>
            <a:r>
              <a:rPr lang="en-US" sz="3200" dirty="0" err="1"/>
              <a:t>bezlotoxumab</a:t>
            </a:r>
            <a:r>
              <a:rPr lang="en-US" sz="3200" dirty="0"/>
              <a:t> had a nonsignificant trend toward lower CDI recurrence at 12 weeks </a:t>
            </a:r>
            <a:endParaRPr lang="fa-IR" sz="3200" dirty="0"/>
          </a:p>
          <a:p>
            <a:endParaRPr lang="fa-IR" sz="3200" dirty="0"/>
          </a:p>
        </p:txBody>
      </p:sp>
    </p:spTree>
    <p:extLst>
      <p:ext uri="{BB962C8B-B14F-4D97-AF65-F5344CB8AC3E}">
        <p14:creationId xmlns:p14="http://schemas.microsoft.com/office/powerpoint/2010/main" val="799558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9A498-FF3A-3E0D-1F34-813D240A69E0}"/>
              </a:ext>
            </a:extLst>
          </p:cNvPr>
          <p:cNvSpPr>
            <a:spLocks noGrp="1"/>
          </p:cNvSpPr>
          <p:nvPr>
            <p:ph type="title"/>
          </p:nvPr>
        </p:nvSpPr>
        <p:spPr/>
        <p:txBody>
          <a:bodyPr/>
          <a:lstStyle/>
          <a:p>
            <a:r>
              <a:rPr lang="en-US" dirty="0"/>
              <a:t>SPECIAL SITUATIONS</a:t>
            </a:r>
            <a:endParaRPr lang="fa-IR" dirty="0"/>
          </a:p>
        </p:txBody>
      </p:sp>
      <p:sp>
        <p:nvSpPr>
          <p:cNvPr id="3" name="Content Placeholder 2">
            <a:extLst>
              <a:ext uri="{FF2B5EF4-FFF2-40B4-BE49-F238E27FC236}">
                <a16:creationId xmlns:a16="http://schemas.microsoft.com/office/drawing/2014/main" id="{112559FB-BEDC-A709-240E-FF39EBDE489B}"/>
              </a:ext>
            </a:extLst>
          </p:cNvPr>
          <p:cNvSpPr>
            <a:spLocks noGrp="1"/>
          </p:cNvSpPr>
          <p:nvPr>
            <p:ph idx="1"/>
          </p:nvPr>
        </p:nvSpPr>
        <p:spPr/>
        <p:txBody>
          <a:bodyPr/>
          <a:lstStyle/>
          <a:p>
            <a:endParaRPr lang="fa-IR" dirty="0"/>
          </a:p>
        </p:txBody>
      </p:sp>
    </p:spTree>
    <p:extLst>
      <p:ext uri="{BB962C8B-B14F-4D97-AF65-F5344CB8AC3E}">
        <p14:creationId xmlns:p14="http://schemas.microsoft.com/office/powerpoint/2010/main" val="1980009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6302-F335-81B7-1C1B-F46B757AAB60}"/>
              </a:ext>
            </a:extLst>
          </p:cNvPr>
          <p:cNvSpPr>
            <a:spLocks noGrp="1"/>
          </p:cNvSpPr>
          <p:nvPr>
            <p:ph type="title"/>
          </p:nvPr>
        </p:nvSpPr>
        <p:spPr/>
        <p:txBody>
          <a:bodyPr/>
          <a:lstStyle/>
          <a:p>
            <a:r>
              <a:rPr lang="en-US" dirty="0"/>
              <a:t>Acute severe ulcerative colitis</a:t>
            </a:r>
            <a:endParaRPr lang="fa-IR" dirty="0"/>
          </a:p>
        </p:txBody>
      </p:sp>
      <p:sp>
        <p:nvSpPr>
          <p:cNvPr id="3" name="Content Placeholder 2">
            <a:extLst>
              <a:ext uri="{FF2B5EF4-FFF2-40B4-BE49-F238E27FC236}">
                <a16:creationId xmlns:a16="http://schemas.microsoft.com/office/drawing/2014/main" id="{3803EA99-623B-8D97-A163-B89599E80FA8}"/>
              </a:ext>
            </a:extLst>
          </p:cNvPr>
          <p:cNvSpPr>
            <a:spLocks noGrp="1"/>
          </p:cNvSpPr>
          <p:nvPr>
            <p:ph idx="1"/>
          </p:nvPr>
        </p:nvSpPr>
        <p:spPr/>
        <p:txBody>
          <a:bodyPr>
            <a:normAutofit fontScale="92500"/>
          </a:bodyPr>
          <a:lstStyle/>
          <a:p>
            <a:pPr marL="0" indent="0" algn="l">
              <a:buNone/>
            </a:pPr>
            <a:r>
              <a:rPr lang="en-US" sz="3200" dirty="0"/>
              <a:t>Acute severe UC (ASUC) is a medical emergency requiring the</a:t>
            </a:r>
          </a:p>
          <a:p>
            <a:pPr marL="0" indent="0" algn="l">
              <a:buNone/>
            </a:pPr>
            <a:r>
              <a:rPr lang="en-US" sz="3200" dirty="0"/>
              <a:t>prompt initiation of intravenous steroid therapy. CDI can com-</a:t>
            </a:r>
          </a:p>
          <a:p>
            <a:pPr marL="0" indent="0" algn="l">
              <a:buNone/>
            </a:pPr>
            <a:r>
              <a:rPr lang="en-US" sz="3200" dirty="0"/>
              <a:t>plicate ASUC, and the clinical picture of severe/fulminant CDI</a:t>
            </a:r>
          </a:p>
          <a:p>
            <a:pPr marL="0" indent="0" algn="l">
              <a:buNone/>
            </a:pPr>
            <a:r>
              <a:rPr lang="en-US" sz="3200" dirty="0"/>
              <a:t>and severe/fulminant UC may be indistinguishable.</a:t>
            </a:r>
            <a:endParaRPr lang="fa-IR" sz="3200" dirty="0"/>
          </a:p>
        </p:txBody>
      </p:sp>
    </p:spTree>
    <p:extLst>
      <p:ext uri="{BB962C8B-B14F-4D97-AF65-F5344CB8AC3E}">
        <p14:creationId xmlns:p14="http://schemas.microsoft.com/office/powerpoint/2010/main" val="3062594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52C6-EDB1-C4EE-ED71-885590A81D62}"/>
              </a:ext>
            </a:extLst>
          </p:cNvPr>
          <p:cNvSpPr>
            <a:spLocks noGrp="1"/>
          </p:cNvSpPr>
          <p:nvPr>
            <p:ph type="title"/>
          </p:nvPr>
        </p:nvSpPr>
        <p:spPr/>
        <p:txBody>
          <a:bodyPr/>
          <a:lstStyle/>
          <a:p>
            <a:r>
              <a:rPr lang="en-US" dirty="0"/>
              <a:t>CDI of an ileoanal pouch</a:t>
            </a:r>
            <a:endParaRPr lang="fa-IR" dirty="0"/>
          </a:p>
        </p:txBody>
      </p:sp>
      <p:sp>
        <p:nvSpPr>
          <p:cNvPr id="3" name="Content Placeholder 2">
            <a:extLst>
              <a:ext uri="{FF2B5EF4-FFF2-40B4-BE49-F238E27FC236}">
                <a16:creationId xmlns:a16="http://schemas.microsoft.com/office/drawing/2014/main" id="{8EF4641A-2BBC-006C-DF91-BDEBA1AFB96F}"/>
              </a:ext>
            </a:extLst>
          </p:cNvPr>
          <p:cNvSpPr>
            <a:spLocks noGrp="1"/>
          </p:cNvSpPr>
          <p:nvPr>
            <p:ph idx="1"/>
          </p:nvPr>
        </p:nvSpPr>
        <p:spPr>
          <a:xfrm>
            <a:off x="1141412" y="1700213"/>
            <a:ext cx="9905999" cy="4090988"/>
          </a:xfrm>
        </p:spPr>
        <p:txBody>
          <a:bodyPr>
            <a:normAutofit/>
          </a:bodyPr>
          <a:lstStyle/>
          <a:p>
            <a:pPr marL="0" indent="0" algn="l">
              <a:buNone/>
            </a:pPr>
            <a:r>
              <a:rPr lang="en-US" sz="3200" dirty="0"/>
              <a:t>C. difficile toxins are recognized by receptors on colonic epithelial cells, endocytosed, and subsequently lead to colonic inflammation . Typically, the small bowel is spared; </a:t>
            </a:r>
            <a:r>
              <a:rPr lang="en-US" sz="3200" dirty="0" err="1"/>
              <a:t>however,the</a:t>
            </a:r>
            <a:r>
              <a:rPr lang="en-US" sz="3200" dirty="0"/>
              <a:t> ileoanal pouch mucosa undergoes an incomplete transition to colonic phenotype making CDI of the pouch possible</a:t>
            </a:r>
            <a:endParaRPr lang="fa-IR" sz="3200" dirty="0"/>
          </a:p>
        </p:txBody>
      </p:sp>
    </p:spTree>
    <p:extLst>
      <p:ext uri="{BB962C8B-B14F-4D97-AF65-F5344CB8AC3E}">
        <p14:creationId xmlns:p14="http://schemas.microsoft.com/office/powerpoint/2010/main" val="1776853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9029-FC1B-5B97-A8D5-2DD282043DED}"/>
              </a:ext>
            </a:extLst>
          </p:cNvPr>
          <p:cNvSpPr>
            <a:spLocks noGrp="1"/>
          </p:cNvSpPr>
          <p:nvPr>
            <p:ph type="title"/>
          </p:nvPr>
        </p:nvSpPr>
        <p:spPr>
          <a:xfrm>
            <a:off x="1141413" y="618518"/>
            <a:ext cx="9905998" cy="1224570"/>
          </a:xfrm>
        </p:spPr>
        <p:txBody>
          <a:bodyPr>
            <a:normAutofit/>
          </a:bodyPr>
          <a:lstStyle/>
          <a:p>
            <a:r>
              <a:rPr lang="en-US" sz="4400" dirty="0"/>
              <a:t>CDI in an ostomy patient</a:t>
            </a:r>
            <a:endParaRPr lang="fa-IR" sz="4400" dirty="0"/>
          </a:p>
        </p:txBody>
      </p:sp>
      <p:sp>
        <p:nvSpPr>
          <p:cNvPr id="3" name="Content Placeholder 2">
            <a:extLst>
              <a:ext uri="{FF2B5EF4-FFF2-40B4-BE49-F238E27FC236}">
                <a16:creationId xmlns:a16="http://schemas.microsoft.com/office/drawing/2014/main" id="{8D5D6D87-3F3E-E8F4-A077-6E4E4B479A4E}"/>
              </a:ext>
            </a:extLst>
          </p:cNvPr>
          <p:cNvSpPr>
            <a:spLocks noGrp="1"/>
          </p:cNvSpPr>
          <p:nvPr>
            <p:ph idx="1"/>
          </p:nvPr>
        </p:nvSpPr>
        <p:spPr>
          <a:xfrm>
            <a:off x="1141412" y="1657350"/>
            <a:ext cx="9905999" cy="4133851"/>
          </a:xfrm>
        </p:spPr>
        <p:txBody>
          <a:bodyPr>
            <a:normAutofit fontScale="92500"/>
          </a:bodyPr>
          <a:lstStyle/>
          <a:p>
            <a:pPr marL="0" indent="0" algn="l">
              <a:buNone/>
            </a:pPr>
            <a:r>
              <a:rPr lang="en-US" sz="3200" dirty="0"/>
              <a:t>There are 3 potential intestinal compartments to consider in a patient with an ostomy: a colostomy, an ileostomy, and a diverted colon. Patients with IBD with a colostomy should be managed as discussed above For patients with increased ileostomy output who are C. difficile toxin EIA positive, treatment with oral vancomycin or fidaxomicin is reasonable, and symptomatic improvement is supportive of the diagnosis</a:t>
            </a:r>
            <a:endParaRPr lang="fa-IR" sz="3200" dirty="0"/>
          </a:p>
        </p:txBody>
      </p:sp>
    </p:spTree>
    <p:extLst>
      <p:ext uri="{BB962C8B-B14F-4D97-AF65-F5344CB8AC3E}">
        <p14:creationId xmlns:p14="http://schemas.microsoft.com/office/powerpoint/2010/main" val="2028771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C6673-0376-BDF9-5B0E-DBD169BC31C2}"/>
              </a:ext>
            </a:extLst>
          </p:cNvPr>
          <p:cNvSpPr>
            <a:spLocks noGrp="1"/>
          </p:cNvSpPr>
          <p:nvPr>
            <p:ph type="title"/>
          </p:nvPr>
        </p:nvSpPr>
        <p:spPr/>
        <p:txBody>
          <a:bodyPr/>
          <a:lstStyle/>
          <a:p>
            <a:r>
              <a:rPr lang="en-US" dirty="0"/>
              <a:t>CONCLUSIONS</a:t>
            </a:r>
            <a:endParaRPr lang="fa-IR" dirty="0"/>
          </a:p>
        </p:txBody>
      </p:sp>
      <p:sp>
        <p:nvSpPr>
          <p:cNvPr id="3" name="Content Placeholder 2">
            <a:extLst>
              <a:ext uri="{FF2B5EF4-FFF2-40B4-BE49-F238E27FC236}">
                <a16:creationId xmlns:a16="http://schemas.microsoft.com/office/drawing/2014/main" id="{30EA1B0A-0B15-E056-0F4E-566A0CF37764}"/>
              </a:ext>
            </a:extLst>
          </p:cNvPr>
          <p:cNvSpPr>
            <a:spLocks noGrp="1"/>
          </p:cNvSpPr>
          <p:nvPr>
            <p:ph idx="1"/>
          </p:nvPr>
        </p:nvSpPr>
        <p:spPr>
          <a:xfrm>
            <a:off x="1141412" y="1685925"/>
            <a:ext cx="9905999" cy="4105276"/>
          </a:xfrm>
        </p:spPr>
        <p:txBody>
          <a:bodyPr>
            <a:normAutofit/>
          </a:bodyPr>
          <a:lstStyle/>
          <a:p>
            <a:pPr marL="0" indent="0" algn="l">
              <a:buNone/>
            </a:pPr>
            <a:r>
              <a:rPr lang="en-US" sz="2800" dirty="0"/>
              <a:t>CDI and IBD have overlapping pathophysiology and symptoms and can jointly intensify intestinal inflammation. Discerning whether symptoms are being driven by CDI or IBD is a knowledge gap requiring additional study. It is critical to consider CDI in all cases of IBD exacerbations with a diagnostic approach that ideally includes a 2-step laboratory testing process</a:t>
            </a:r>
            <a:endParaRPr lang="fa-IR" sz="2800" dirty="0"/>
          </a:p>
        </p:txBody>
      </p:sp>
    </p:spTree>
    <p:extLst>
      <p:ext uri="{BB962C8B-B14F-4D97-AF65-F5344CB8AC3E}">
        <p14:creationId xmlns:p14="http://schemas.microsoft.com/office/powerpoint/2010/main" val="22739858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E01D6-D918-DDA2-A1DE-F60B4D6A2A8C}"/>
              </a:ext>
            </a:extLst>
          </p:cNvPr>
          <p:cNvSpPr>
            <a:spLocks noGrp="1"/>
          </p:cNvSpPr>
          <p:nvPr>
            <p:ph type="title"/>
          </p:nvPr>
        </p:nvSpPr>
        <p:spPr/>
        <p:txBody>
          <a:bodyPr/>
          <a:lstStyle/>
          <a:p>
            <a:endParaRPr lang="fa-IR"/>
          </a:p>
        </p:txBody>
      </p:sp>
      <p:pic>
        <p:nvPicPr>
          <p:cNvPr id="4" name="Content Placeholder 3">
            <a:extLst>
              <a:ext uri="{FF2B5EF4-FFF2-40B4-BE49-F238E27FC236}">
                <a16:creationId xmlns:a16="http://schemas.microsoft.com/office/drawing/2014/main" id="{E000DC23-1422-D97B-AED2-749FD609F704}"/>
              </a:ext>
            </a:extLst>
          </p:cNvPr>
          <p:cNvPicPr>
            <a:picLocks noGrp="1" noChangeAspect="1"/>
          </p:cNvPicPr>
          <p:nvPr>
            <p:ph idx="1"/>
          </p:nvPr>
        </p:nvPicPr>
        <p:blipFill>
          <a:blip r:embed="rId2"/>
          <a:stretch>
            <a:fillRect/>
          </a:stretch>
        </p:blipFill>
        <p:spPr>
          <a:xfrm>
            <a:off x="2945878" y="2249488"/>
            <a:ext cx="6297069" cy="3541712"/>
          </a:xfrm>
          <a:prstGeom prst="rect">
            <a:avLst/>
          </a:prstGeom>
        </p:spPr>
      </p:pic>
      <p:pic>
        <p:nvPicPr>
          <p:cNvPr id="5" name="Picture 4">
            <a:extLst>
              <a:ext uri="{FF2B5EF4-FFF2-40B4-BE49-F238E27FC236}">
                <a16:creationId xmlns:a16="http://schemas.microsoft.com/office/drawing/2014/main" id="{DDA36B83-E5FF-7B30-2127-43C0CB72F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304643" cy="6921362"/>
          </a:xfrm>
          <a:prstGeom prst="rect">
            <a:avLst/>
          </a:prstGeom>
        </p:spPr>
      </p:pic>
    </p:spTree>
    <p:extLst>
      <p:ext uri="{BB962C8B-B14F-4D97-AF65-F5344CB8AC3E}">
        <p14:creationId xmlns:p14="http://schemas.microsoft.com/office/powerpoint/2010/main" val="2537370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8EDB-670A-DCC0-7545-84FF47230B6E}"/>
              </a:ext>
            </a:extLst>
          </p:cNvPr>
          <p:cNvSpPr>
            <a:spLocks noGrp="1"/>
          </p:cNvSpPr>
          <p:nvPr>
            <p:ph type="title"/>
          </p:nvPr>
        </p:nvSpPr>
        <p:spPr/>
        <p:txBody>
          <a:bodyPr>
            <a:normAutofit fontScale="90000"/>
          </a:bodyPr>
          <a:lstStyle/>
          <a:p>
            <a:r>
              <a:rPr lang="en-US" sz="5400" dirty="0"/>
              <a:t>PATHOPHYSIOLOGY OF CDI IN IBD</a:t>
            </a:r>
            <a:endParaRPr lang="fa-IR" sz="5400" dirty="0"/>
          </a:p>
        </p:txBody>
      </p:sp>
      <p:sp>
        <p:nvSpPr>
          <p:cNvPr id="3" name="Content Placeholder 2">
            <a:extLst>
              <a:ext uri="{FF2B5EF4-FFF2-40B4-BE49-F238E27FC236}">
                <a16:creationId xmlns:a16="http://schemas.microsoft.com/office/drawing/2014/main" id="{2FE0C5E1-7DBA-D3EA-3449-F65AA57CBCD4}"/>
              </a:ext>
            </a:extLst>
          </p:cNvPr>
          <p:cNvSpPr>
            <a:spLocks noGrp="1"/>
          </p:cNvSpPr>
          <p:nvPr>
            <p:ph idx="1"/>
          </p:nvPr>
        </p:nvSpPr>
        <p:spPr/>
        <p:txBody>
          <a:bodyPr>
            <a:normAutofit/>
          </a:bodyPr>
          <a:lstStyle/>
          <a:p>
            <a:pPr marL="0" indent="0" algn="l">
              <a:buNone/>
            </a:pPr>
            <a:r>
              <a:rPr lang="en-US" sz="4400" dirty="0"/>
              <a:t>C. difficile enters the gastrointestinal tract in the form of </a:t>
            </a:r>
            <a:r>
              <a:rPr lang="en-US" sz="4400" dirty="0" err="1"/>
              <a:t>spores,and</a:t>
            </a:r>
            <a:r>
              <a:rPr lang="en-US" sz="4400" dirty="0"/>
              <a:t> their fate is determined by the capacity for colonization resistance by the host’s microbiota</a:t>
            </a:r>
            <a:endParaRPr lang="fa-IR" sz="4400" dirty="0"/>
          </a:p>
        </p:txBody>
      </p:sp>
    </p:spTree>
    <p:extLst>
      <p:ext uri="{BB962C8B-B14F-4D97-AF65-F5344CB8AC3E}">
        <p14:creationId xmlns:p14="http://schemas.microsoft.com/office/powerpoint/2010/main" val="326424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4A03-5368-D2AA-FA11-DF3712FF572C}"/>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A06DC2C7-87A6-E39C-BED1-FFB481CD4AB6}"/>
              </a:ext>
            </a:extLst>
          </p:cNvPr>
          <p:cNvSpPr>
            <a:spLocks noGrp="1"/>
          </p:cNvSpPr>
          <p:nvPr>
            <p:ph idx="1"/>
          </p:nvPr>
        </p:nvSpPr>
        <p:spPr/>
        <p:txBody>
          <a:bodyPr>
            <a:normAutofit/>
          </a:bodyPr>
          <a:lstStyle/>
          <a:p>
            <a:pPr marL="0" indent="0" algn="l">
              <a:buNone/>
            </a:pPr>
            <a:r>
              <a:rPr lang="en-US" sz="4000" dirty="0"/>
              <a:t>The spores may merely “pass through” or germinate into vegetative cells that may colonize the large intestine either transiently or persistently .</a:t>
            </a:r>
            <a:endParaRPr lang="fa-IR" sz="4000" dirty="0"/>
          </a:p>
        </p:txBody>
      </p:sp>
    </p:spTree>
    <p:extLst>
      <p:ext uri="{BB962C8B-B14F-4D97-AF65-F5344CB8AC3E}">
        <p14:creationId xmlns:p14="http://schemas.microsoft.com/office/powerpoint/2010/main" val="2385968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10F9-2FD9-057C-1388-9E9E980B2246}"/>
              </a:ext>
            </a:extLst>
          </p:cNvPr>
          <p:cNvSpPr>
            <a:spLocks noGrp="1"/>
          </p:cNvSpPr>
          <p:nvPr>
            <p:ph type="title"/>
          </p:nvPr>
        </p:nvSpPr>
        <p:spPr>
          <a:xfrm>
            <a:off x="1141413" y="618518"/>
            <a:ext cx="9905998" cy="153007"/>
          </a:xfrm>
        </p:spPr>
        <p:txBody>
          <a:bodyPr>
            <a:normAutofit fontScale="90000"/>
          </a:bodyPr>
          <a:lstStyle/>
          <a:p>
            <a:endParaRPr lang="fa-IR" dirty="0"/>
          </a:p>
        </p:txBody>
      </p:sp>
      <p:sp>
        <p:nvSpPr>
          <p:cNvPr id="3" name="Content Placeholder 2">
            <a:extLst>
              <a:ext uri="{FF2B5EF4-FFF2-40B4-BE49-F238E27FC236}">
                <a16:creationId xmlns:a16="http://schemas.microsoft.com/office/drawing/2014/main" id="{7C15D97E-2A4E-ACE3-18DC-12B94E9084C4}"/>
              </a:ext>
            </a:extLst>
          </p:cNvPr>
          <p:cNvSpPr>
            <a:spLocks noGrp="1"/>
          </p:cNvSpPr>
          <p:nvPr>
            <p:ph idx="1"/>
          </p:nvPr>
        </p:nvSpPr>
        <p:spPr>
          <a:xfrm>
            <a:off x="1141412" y="971550"/>
            <a:ext cx="9905999" cy="4819651"/>
          </a:xfrm>
        </p:spPr>
        <p:txBody>
          <a:bodyPr>
            <a:normAutofit lnSpcReduction="10000"/>
          </a:bodyPr>
          <a:lstStyle/>
          <a:p>
            <a:pPr marL="0" indent="0" algn="l">
              <a:lnSpc>
                <a:spcPct val="150000"/>
              </a:lnSpc>
              <a:buNone/>
            </a:pPr>
            <a:r>
              <a:rPr lang="en-US" sz="3600" dirty="0"/>
              <a:t>Some of the factors resulting from antibiotic-induced dysbiosis that favor C. difficile spore germination and vegetative growth include increased nutrient availability, altered bile acid composition, and reduction in short-chain fatty acids, tryptophan-derived antibiotics, and bacteriocins</a:t>
            </a:r>
            <a:endParaRPr lang="fa-IR" sz="3600" dirty="0"/>
          </a:p>
        </p:txBody>
      </p:sp>
    </p:spTree>
    <p:extLst>
      <p:ext uri="{BB962C8B-B14F-4D97-AF65-F5344CB8AC3E}">
        <p14:creationId xmlns:p14="http://schemas.microsoft.com/office/powerpoint/2010/main" val="296360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188A-52C0-78EB-4687-52FBBB2D2E76}"/>
              </a:ext>
            </a:extLst>
          </p:cNvPr>
          <p:cNvSpPr>
            <a:spLocks noGrp="1"/>
          </p:cNvSpPr>
          <p:nvPr>
            <p:ph type="title"/>
          </p:nvPr>
        </p:nvSpPr>
        <p:spPr>
          <a:xfrm flipV="1">
            <a:off x="1141413" y="572799"/>
            <a:ext cx="9905998" cy="45719"/>
          </a:xfrm>
        </p:spPr>
        <p:txBody>
          <a:bodyPr>
            <a:normAutofit fontScale="90000"/>
          </a:bodyPr>
          <a:lstStyle/>
          <a:p>
            <a:endParaRPr lang="fa-IR" dirty="0"/>
          </a:p>
        </p:txBody>
      </p:sp>
      <p:sp>
        <p:nvSpPr>
          <p:cNvPr id="3" name="Content Placeholder 2">
            <a:extLst>
              <a:ext uri="{FF2B5EF4-FFF2-40B4-BE49-F238E27FC236}">
                <a16:creationId xmlns:a16="http://schemas.microsoft.com/office/drawing/2014/main" id="{9C026304-56E5-F9BC-E6BB-919057D9D542}"/>
              </a:ext>
            </a:extLst>
          </p:cNvPr>
          <p:cNvSpPr>
            <a:spLocks noGrp="1"/>
          </p:cNvSpPr>
          <p:nvPr>
            <p:ph idx="1"/>
          </p:nvPr>
        </p:nvSpPr>
        <p:spPr>
          <a:xfrm>
            <a:off x="1141412" y="957263"/>
            <a:ext cx="9905999" cy="4833938"/>
          </a:xfrm>
        </p:spPr>
        <p:txBody>
          <a:bodyPr>
            <a:normAutofit lnSpcReduction="10000"/>
          </a:bodyPr>
          <a:lstStyle/>
          <a:p>
            <a:pPr marL="0" indent="0" algn="l">
              <a:lnSpc>
                <a:spcPct val="150000"/>
              </a:lnSpc>
              <a:buNone/>
            </a:pPr>
            <a:r>
              <a:rPr lang="en-US" sz="3600" dirty="0"/>
              <a:t>In addition, host immunity dysfunction associated with IBD, such as decreased production of antimicrobial peptides, defects in autophagy and </a:t>
            </a:r>
            <a:r>
              <a:rPr lang="en-US" sz="3600" dirty="0" err="1"/>
              <a:t>inflamma</a:t>
            </a:r>
            <a:r>
              <a:rPr lang="en-US" sz="3600" dirty="0"/>
              <a:t> some function, altered cytokine responses, and effector/regulatory T-cell ratios, may contribute to weakened protection against C. difficile</a:t>
            </a:r>
            <a:endParaRPr lang="fa-IR" sz="3600" dirty="0"/>
          </a:p>
        </p:txBody>
      </p:sp>
    </p:spTree>
    <p:extLst>
      <p:ext uri="{BB962C8B-B14F-4D97-AF65-F5344CB8AC3E}">
        <p14:creationId xmlns:p14="http://schemas.microsoft.com/office/powerpoint/2010/main" val="2324989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0BD0-1D21-0AF5-EF41-A4D5653C3F64}"/>
              </a:ext>
            </a:extLst>
          </p:cNvPr>
          <p:cNvSpPr>
            <a:spLocks noGrp="1"/>
          </p:cNvSpPr>
          <p:nvPr>
            <p:ph type="title"/>
          </p:nvPr>
        </p:nvSpPr>
        <p:spPr>
          <a:xfrm>
            <a:off x="1141413" y="618518"/>
            <a:ext cx="9905998" cy="610207"/>
          </a:xfrm>
        </p:spPr>
        <p:txBody>
          <a:bodyPr/>
          <a:lstStyle/>
          <a:p>
            <a:endParaRPr lang="fa-IR" dirty="0"/>
          </a:p>
        </p:txBody>
      </p:sp>
      <p:sp>
        <p:nvSpPr>
          <p:cNvPr id="3" name="Content Placeholder 2">
            <a:extLst>
              <a:ext uri="{FF2B5EF4-FFF2-40B4-BE49-F238E27FC236}">
                <a16:creationId xmlns:a16="http://schemas.microsoft.com/office/drawing/2014/main" id="{5A41E1D5-F038-52C4-ED95-D6ED32D5C3F2}"/>
              </a:ext>
            </a:extLst>
          </p:cNvPr>
          <p:cNvSpPr>
            <a:spLocks noGrp="1"/>
          </p:cNvSpPr>
          <p:nvPr>
            <p:ph idx="1"/>
          </p:nvPr>
        </p:nvSpPr>
        <p:spPr>
          <a:xfrm>
            <a:off x="1141412" y="1371600"/>
            <a:ext cx="9905999" cy="4419601"/>
          </a:xfrm>
        </p:spPr>
        <p:txBody>
          <a:bodyPr>
            <a:normAutofit/>
          </a:bodyPr>
          <a:lstStyle/>
          <a:p>
            <a:pPr marL="0" indent="0" algn="l">
              <a:buNone/>
            </a:pPr>
            <a:r>
              <a:rPr lang="en-US" sz="3200" dirty="0"/>
              <a:t>Patients with IBD are more likely to be colonized with C.</a:t>
            </a:r>
          </a:p>
          <a:p>
            <a:pPr marL="0" indent="0" algn="l">
              <a:buNone/>
            </a:pPr>
            <a:r>
              <a:rPr lang="en-US" sz="3200" dirty="0"/>
              <a:t>difficile. The frequency of toxigenic C. difficile colonization in patients with IBD is estimated at 8%–17% vs 1%–3% of non-IBD controls</a:t>
            </a:r>
            <a:endParaRPr lang="fa-IR" sz="3200" dirty="0"/>
          </a:p>
        </p:txBody>
      </p:sp>
    </p:spTree>
    <p:extLst>
      <p:ext uri="{BB962C8B-B14F-4D97-AF65-F5344CB8AC3E}">
        <p14:creationId xmlns:p14="http://schemas.microsoft.com/office/powerpoint/2010/main" val="1363510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3344</TotalTime>
  <Words>1905</Words>
  <Application>Microsoft Office PowerPoint</Application>
  <PresentationFormat>Widescreen</PresentationFormat>
  <Paragraphs>116</Paragraphs>
  <Slides>46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Tw Cen MT</vt:lpstr>
      <vt:lpstr>Circuit</vt:lpstr>
      <vt:lpstr>Diagnosis and Management of Clostridioides difficile in Inflammatory Bowel Disease </vt:lpstr>
      <vt:lpstr>INTRODUCTION</vt:lpstr>
      <vt:lpstr>PowerPoint Presentation</vt:lpstr>
      <vt:lpstr>PowerPoint Presentation</vt:lpstr>
      <vt:lpstr>PATHOPHYSIOLOGY OF CDI IN IBD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DIAGNOSING CDI IN IBD</vt:lpstr>
      <vt:lpstr>Clinical presentations of CDI in IBD</vt:lpstr>
      <vt:lpstr>PowerPoint Presentation</vt:lpstr>
      <vt:lpstr>PowerPoint Presentation</vt:lpstr>
      <vt:lpstr>PowerPoint Presentation</vt:lpstr>
      <vt:lpstr>PowerPoint Presentation</vt:lpstr>
      <vt:lpstr>Laboratory evidence of CDI</vt:lpstr>
      <vt:lpstr>PowerPoint Presentation</vt:lpstr>
      <vt:lpstr>PowerPoint Presentation</vt:lpstr>
      <vt:lpstr>PowerPoint Presentation</vt:lpstr>
      <vt:lpstr>PowerPoint Presentation</vt:lpstr>
      <vt:lpstr>PCR negative</vt:lpstr>
      <vt:lpstr>PCR pos/toxin EIA pos</vt:lpstr>
      <vt:lpstr>PCR pos/toxin EIA neg</vt:lpstr>
      <vt:lpstr>PowerPoint Presentation</vt:lpstr>
      <vt:lpstr>PowerPoint Presentation</vt:lpstr>
      <vt:lpstr>Additional supportive testing</vt:lpstr>
      <vt:lpstr>PowerPoint Presentation</vt:lpstr>
      <vt:lpstr>PowerPoint Presentation</vt:lpstr>
      <vt:lpstr>TREATMENT OF CDI IN IBD</vt:lpstr>
      <vt:lpstr>PowerPoint Presentation</vt:lpstr>
      <vt:lpstr>PowerPoint Presentation</vt:lpstr>
      <vt:lpstr>PowerPoint Presentation</vt:lpstr>
      <vt:lpstr>PowerPoint Presentation</vt:lpstr>
      <vt:lpstr>PREVENTION OF CDI RECURRENCE IN PATIENTS WITH IBD</vt:lpstr>
      <vt:lpstr>Extended antibiotic regimens</vt:lpstr>
      <vt:lpstr>Microbiota-based therapies</vt:lpstr>
      <vt:lpstr>Bezlotoxumab</vt:lpstr>
      <vt:lpstr>SPECIAL SITUATIONS</vt:lpstr>
      <vt:lpstr>Acute severe ulcerative colitis</vt:lpstr>
      <vt:lpstr>CDI of an ileoanal pouch</vt:lpstr>
      <vt:lpstr>CDI in an ostomy patient</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Dr.shahabi</dc:creator>
  <cp:lastModifiedBy>Dr.shahabi</cp:lastModifiedBy>
  <cp:revision>5</cp:revision>
  <dcterms:created xsi:type="dcterms:W3CDTF">2025-02-14T13:58:40Z</dcterms:created>
  <dcterms:modified xsi:type="dcterms:W3CDTF">2025-02-16T21:42:40Z</dcterms:modified>
</cp:coreProperties>
</file>